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media/image4.jpg" ContentType="image/jpeg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55"/>
  </p:notesMasterIdLst>
  <p:sldIdLst>
    <p:sldId id="257" r:id="rId5"/>
    <p:sldId id="468" r:id="rId6"/>
    <p:sldId id="284" r:id="rId7"/>
    <p:sldId id="256" r:id="rId8"/>
    <p:sldId id="473" r:id="rId9"/>
    <p:sldId id="258" r:id="rId10"/>
    <p:sldId id="259" r:id="rId11"/>
    <p:sldId id="262" r:id="rId12"/>
    <p:sldId id="289" r:id="rId13"/>
    <p:sldId id="341" r:id="rId14"/>
    <p:sldId id="342" r:id="rId15"/>
    <p:sldId id="260" r:id="rId16"/>
    <p:sldId id="343" r:id="rId17"/>
    <p:sldId id="344" r:id="rId18"/>
    <p:sldId id="348" r:id="rId19"/>
    <p:sldId id="349" r:id="rId20"/>
    <p:sldId id="351" r:id="rId21"/>
    <p:sldId id="350" r:id="rId22"/>
    <p:sldId id="471" r:id="rId23"/>
    <p:sldId id="474" r:id="rId24"/>
    <p:sldId id="861" r:id="rId25"/>
    <p:sldId id="855" r:id="rId26"/>
    <p:sldId id="852" r:id="rId27"/>
    <p:sldId id="862" r:id="rId28"/>
    <p:sldId id="854" r:id="rId29"/>
    <p:sldId id="865" r:id="rId30"/>
    <p:sldId id="866" r:id="rId31"/>
    <p:sldId id="863" r:id="rId32"/>
    <p:sldId id="864" r:id="rId33"/>
    <p:sldId id="286" r:id="rId34"/>
    <p:sldId id="472" r:id="rId35"/>
    <p:sldId id="867" r:id="rId36"/>
    <p:sldId id="868" r:id="rId37"/>
    <p:sldId id="869" r:id="rId38"/>
    <p:sldId id="870" r:id="rId39"/>
    <p:sldId id="871" r:id="rId40"/>
    <p:sldId id="261" r:id="rId41"/>
    <p:sldId id="872" r:id="rId42"/>
    <p:sldId id="263" r:id="rId43"/>
    <p:sldId id="264" r:id="rId44"/>
    <p:sldId id="265" r:id="rId45"/>
    <p:sldId id="266" r:id="rId46"/>
    <p:sldId id="267" r:id="rId47"/>
    <p:sldId id="268" r:id="rId48"/>
    <p:sldId id="269" r:id="rId49"/>
    <p:sldId id="270" r:id="rId50"/>
    <p:sldId id="873" r:id="rId51"/>
    <p:sldId id="272" r:id="rId52"/>
    <p:sldId id="470" r:id="rId53"/>
    <p:sldId id="271" r:id="rId5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  <a:srgbClr val="7F7F7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mmanuelabbey\Downloads\Data_Extract_From_World_Development_Indicators-1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Research and Development (R&amp;D) Expenditure (% of GDP) in SSA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Data!$F$68</c:f>
              <c:strCache>
                <c:ptCount val="1"/>
                <c:pt idx="0">
                  <c:v>Series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Data!$E$69:$E$86</c:f>
              <c:numCache>
                <c:formatCode>General</c:formatCod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numCache>
            </c:numRef>
          </c:cat>
          <c:val>
            <c:numRef>
              <c:f>Data!$F$69:$F$86</c:f>
              <c:numCache>
                <c:formatCode>0.0</c:formatCode>
                <c:ptCount val="18"/>
                <c:pt idx="0">
                  <c:v>0.39320666666666698</c:v>
                </c:pt>
                <c:pt idx="1">
                  <c:v>0.28780555555555598</c:v>
                </c:pt>
                <c:pt idx="2">
                  <c:v>0.30614888888888903</c:v>
                </c:pt>
                <c:pt idx="3">
                  <c:v>0.28953400000000001</c:v>
                </c:pt>
                <c:pt idx="4">
                  <c:v>0.28912636363636401</c:v>
                </c:pt>
                <c:pt idx="5">
                  <c:v>0.37552799999999997</c:v>
                </c:pt>
                <c:pt idx="6">
                  <c:v>0.286018461538462</c:v>
                </c:pt>
                <c:pt idx="7">
                  <c:v>0.27498909090909102</c:v>
                </c:pt>
                <c:pt idx="8">
                  <c:v>0.26447555555555602</c:v>
                </c:pt>
                <c:pt idx="9">
                  <c:v>0.38874615384615402</c:v>
                </c:pt>
                <c:pt idx="10">
                  <c:v>0.21154400000000001</c:v>
                </c:pt>
                <c:pt idx="11">
                  <c:v>0.30008400000000002</c:v>
                </c:pt>
                <c:pt idx="12">
                  <c:v>0.59536500000000003</c:v>
                </c:pt>
                <c:pt idx="13">
                  <c:v>0.29756833333333299</c:v>
                </c:pt>
                <c:pt idx="14">
                  <c:v>0.39317857142857099</c:v>
                </c:pt>
                <c:pt idx="15">
                  <c:v>0.30716285714285702</c:v>
                </c:pt>
                <c:pt idx="16">
                  <c:v>0.41333999999999999</c:v>
                </c:pt>
                <c:pt idx="17">
                  <c:v>0.16043499999999999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A2-2840-B516-47E99055F9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353157104"/>
        <c:axId val="-1353116720"/>
        <c:axId val="0"/>
      </c:bar3DChart>
      <c:catAx>
        <c:axId val="-135315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53116720"/>
        <c:crosses val="autoZero"/>
        <c:auto val="1"/>
        <c:lblAlgn val="ctr"/>
        <c:lblOffset val="100"/>
        <c:noMultiLvlLbl val="0"/>
      </c:catAx>
      <c:valAx>
        <c:axId val="-135311672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53157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06DF9-F0A8-42C4-8073-753FE7A813F5}" type="datetimeFigureOut">
              <a:rPr lang="en-AU" smtClean="0"/>
              <a:t>30/06/2021</a:t>
            </a:fld>
            <a:endParaRPr lang="en-AU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AU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84118-C42D-41FE-A410-D319179E407E}" type="slidenum">
              <a:rPr lang="en-AU" smtClean="0"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5329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B8A18E-5CA3-6744-8CEE-C4B6FE2285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036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B8A18E-5CA3-6744-8CEE-C4B6FE2285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546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A57CA-6447-4BDD-8F62-D02CECA00A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510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  <a:p>
            <a:r>
              <a:rPr lang="en-US" sz="1600"/>
              <a:t>Where we’ve been</a:t>
            </a:r>
          </a:p>
          <a:p>
            <a:endParaRPr lang="en-US" sz="1600"/>
          </a:p>
          <a:p>
            <a:r>
              <a:rPr lang="en-US" sz="1600"/>
              <a:t>Where we are</a:t>
            </a:r>
          </a:p>
          <a:p>
            <a:endParaRPr lang="en-US" sz="1600"/>
          </a:p>
          <a:p>
            <a:r>
              <a:rPr lang="en-US" sz="1600"/>
              <a:t>And Where we are going</a:t>
            </a:r>
          </a:p>
          <a:p>
            <a:endParaRPr lang="en-US" sz="1600"/>
          </a:p>
          <a:p>
            <a:r>
              <a:rPr lang="en-US" sz="1600"/>
              <a:t>Let me take just a few moments to remind all of us what we were thinking in January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B16F3-0AAC-4FD6-B252-26143F65B3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B8A18E-5CA3-6744-8CEE-C4B6FE2285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6594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B8A18E-5CA3-6744-8CEE-C4B6FE2285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41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6CB-EA61-463B-9BE6-C973201B093E}" type="datetimeFigureOut">
              <a:rPr lang="nl-NL" smtClean="0"/>
              <a:t>30-6-2021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41A9-402C-4B38-AED4-AF722CC509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1467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6CB-EA61-463B-9BE6-C973201B093E}" type="datetimeFigureOut">
              <a:rPr lang="nl-NL" smtClean="0"/>
              <a:t>30-6-2021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41A9-402C-4B38-AED4-AF722CC509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2380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6CB-EA61-463B-9BE6-C973201B093E}" type="datetimeFigureOut">
              <a:rPr lang="nl-NL" smtClean="0"/>
              <a:t>30-6-2021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41A9-402C-4B38-AED4-AF722CC509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0686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B646B-991B-47AB-B5D8-80B4A333DE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C5B357-CD37-4A25-B872-4F5A419B06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26CD2-7C87-49E5-A3AA-949371FFB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0BA0-38E1-4D75-9ECB-2DB8796F7C59}" type="datetimeFigureOut">
              <a:rPr lang="x-none" smtClean="0"/>
              <a:t>6/30/2021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78FA8-7680-4C14-826F-CBC77F72C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8A067-B0C2-44DB-918B-193A1C22B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DE68E-C3F8-48B2-B820-58D00269AAB8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18496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623D-AE9C-474B-AE02-BD9726A8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7A88C-2059-4DDB-AB94-AF2039F64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08C2E-AB11-46ED-AABF-17A9F3596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0BA0-38E1-4D75-9ECB-2DB8796F7C59}" type="datetimeFigureOut">
              <a:rPr lang="x-none" smtClean="0"/>
              <a:t>6/30/2021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A355C-5458-4816-AB8C-3C0006357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97B4D-F68D-4D6C-90B2-D037E60F5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DE68E-C3F8-48B2-B820-58D00269AAB8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35029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DC899-0481-4FD1-A447-556CF80FC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FA90C-24C7-42FF-BE4D-D60E43290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CF6EB-2763-4C03-B5F2-77F77F618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0BA0-38E1-4D75-9ECB-2DB8796F7C59}" type="datetimeFigureOut">
              <a:rPr lang="x-none" smtClean="0"/>
              <a:t>6/30/2021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EA968-1C6D-4587-9362-5D501383A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21729-4925-47F6-BA9D-28DDB900B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DE68E-C3F8-48B2-B820-58D00269AAB8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47136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A41FD-CF5B-474F-818F-CD8B9A8D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07B88-73BD-44C9-B6AF-33E96E7C2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D05ADD-CF7C-4000-A2AC-7F62511C0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6A9E5B-AC11-4E7B-BADD-CCE45E9CA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0BA0-38E1-4D75-9ECB-2DB8796F7C59}" type="datetimeFigureOut">
              <a:rPr lang="x-none" smtClean="0"/>
              <a:t>6/30/2021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000C07-267B-4747-812C-10E7D858E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73399-A2FF-48DE-B0EC-9935A9954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DE68E-C3F8-48B2-B820-58D00269AAB8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39658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282E4-E26A-48D8-99F4-1427AD8BD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A352E2-C2E1-4C1B-9DB9-C5EBC3541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1796B8-64CD-4FD4-9A0F-784214A49E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1984C2-ED22-416E-BC92-2C27927531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B19FA2-79EA-44DC-B7E7-0296120F81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56A8A2-AFD2-476F-B884-052915C57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0BA0-38E1-4D75-9ECB-2DB8796F7C59}" type="datetimeFigureOut">
              <a:rPr lang="x-none" smtClean="0"/>
              <a:t>6/30/2021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57F9F2-8955-40E7-A13A-43D7E83AA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32F032-13C0-4B17-88DD-2DE0BD20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DE68E-C3F8-48B2-B820-58D00269AAB8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39890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CD810-CEE7-475B-81B3-002626356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FA933-586E-41BF-BE41-4ABD47D88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0BA0-38E1-4D75-9ECB-2DB8796F7C59}" type="datetimeFigureOut">
              <a:rPr lang="x-none" smtClean="0"/>
              <a:t>6/30/2021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971296-96AD-4997-9B22-E09B94CF5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74DA0-2B1F-4032-8D09-D159AC160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DE68E-C3F8-48B2-B820-58D00269AAB8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802941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E5E952-3CF5-483A-BD3E-E0FE3C76F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0BA0-38E1-4D75-9ECB-2DB8796F7C59}" type="datetimeFigureOut">
              <a:rPr lang="x-none" smtClean="0"/>
              <a:t>6/30/2021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FB5004-1C36-4A98-A399-345FAB8B5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D25F-B1CA-48C8-8E28-8D84B3459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DE68E-C3F8-48B2-B820-58D00269AAB8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268372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365F6-7616-4AD2-8CAE-F6376DF5A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4398B-D06D-4995-974F-7F5C6FB96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4EE8BA-BB80-4A73-8E64-3900A9D362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A1F9D-CD53-436C-96BC-1E560ECDB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0BA0-38E1-4D75-9ECB-2DB8796F7C59}" type="datetimeFigureOut">
              <a:rPr lang="x-none" smtClean="0"/>
              <a:t>6/30/2021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653466-B925-4E4C-8B62-F3F9DA773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60F5D6-1786-4D5E-8E89-75F92949F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DE68E-C3F8-48B2-B820-58D00269AAB8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35816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6CB-EA61-463B-9BE6-C973201B093E}" type="datetimeFigureOut">
              <a:rPr lang="nl-NL" smtClean="0"/>
              <a:t>30-6-2021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41A9-402C-4B38-AED4-AF722CC509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4174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975C2-B72A-411F-962D-49FACA1BB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7094A3-6A5C-4298-977B-0F6C9C26B3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B1183C-7CA2-4BD6-ADC0-F7E5A7F843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EF9121-1122-437B-8EE2-4BFA86BE3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0BA0-38E1-4D75-9ECB-2DB8796F7C59}" type="datetimeFigureOut">
              <a:rPr lang="x-none" smtClean="0"/>
              <a:t>6/30/2021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F2327D-E356-4C2F-8F0F-2607C5604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01592C-F1EF-46FB-8707-32673201C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DE68E-C3F8-48B2-B820-58D00269AAB8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25364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A9788-056B-4213-8845-2739A24F9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2D576A-AB49-4B31-8CBD-F740B3029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C262D-C329-4212-8092-FB337AFAF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0BA0-38E1-4D75-9ECB-2DB8796F7C59}" type="datetimeFigureOut">
              <a:rPr lang="x-none" smtClean="0"/>
              <a:t>6/30/2021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A3603-F24C-41BA-821A-986669AFA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F0D6D-3863-43B4-84D0-2A9A7C3E1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DE68E-C3F8-48B2-B820-58D00269AAB8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6062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3106F3-593A-424F-985A-E06F7CAB1E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D04FF5-AC55-4337-9591-C1F27C78A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7BF96-FD74-4B9A-B5C8-BB291F57F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0BA0-38E1-4D75-9ECB-2DB8796F7C59}" type="datetimeFigureOut">
              <a:rPr lang="x-none" smtClean="0"/>
              <a:t>6/30/2021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418AA-1B62-4E33-9CA4-8587B1711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5E27B-918C-420A-9FB8-B04DC004A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DE68E-C3F8-48B2-B820-58D00269AAB8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438133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263834E-7037-6F4E-9CBC-2B168F7A9A7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1917640-414D-A34D-A395-93678429232C}" type="slidenum">
              <a:rPr lang="en-US" smtClean="0"/>
              <a:t>‹nr.›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7902474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834E-7037-6F4E-9CBC-2B168F7A9A7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7640-414D-A34D-A395-93678429232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654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63834E-7037-6F4E-9CBC-2B168F7A9A7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917640-414D-A34D-A395-93678429232C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294220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834E-7037-6F4E-9CBC-2B168F7A9A7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7640-414D-A34D-A395-93678429232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397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834E-7037-6F4E-9CBC-2B168F7A9A7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7640-414D-A34D-A395-93678429232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145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834E-7037-6F4E-9CBC-2B168F7A9A7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7640-414D-A34D-A395-93678429232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349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834E-7037-6F4E-9CBC-2B168F7A9A7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7640-414D-A34D-A395-93678429232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039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6CB-EA61-463B-9BE6-C973201B093E}" type="datetimeFigureOut">
              <a:rPr lang="nl-NL" smtClean="0"/>
              <a:t>30-6-2021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41A9-402C-4B38-AED4-AF722CC509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54838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63834E-7037-6F4E-9CBC-2B168F7A9A7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917640-414D-A34D-A395-93678429232C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240242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63834E-7037-6F4E-9CBC-2B168F7A9A7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917640-414D-A34D-A395-93678429232C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248016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834E-7037-6F4E-9CBC-2B168F7A9A7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7640-414D-A34D-A395-93678429232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7433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834E-7037-6F4E-9CBC-2B168F7A9A7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7640-414D-A34D-A395-93678429232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181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55646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F8931D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rgbClr val="620438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93669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F8931D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17413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F8931D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00405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68440" y="317500"/>
            <a:ext cx="11442076" cy="27276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5838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6CB-EA61-463B-9BE6-C973201B093E}" type="datetimeFigureOut">
              <a:rPr lang="nl-NL" smtClean="0"/>
              <a:t>30-6-2021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41A9-402C-4B38-AED4-AF722CC509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1281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6CB-EA61-463B-9BE6-C973201B093E}" type="datetimeFigureOut">
              <a:rPr lang="nl-NL" smtClean="0"/>
              <a:t>30-6-2021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41A9-402C-4B38-AED4-AF722CC509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5292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6CB-EA61-463B-9BE6-C973201B093E}" type="datetimeFigureOut">
              <a:rPr lang="nl-NL" smtClean="0"/>
              <a:t>30-6-2021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41A9-402C-4B38-AED4-AF722CC509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9171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6CB-EA61-463B-9BE6-C973201B093E}" type="datetimeFigureOut">
              <a:rPr lang="nl-NL" smtClean="0"/>
              <a:t>30-6-2021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41A9-402C-4B38-AED4-AF722CC509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2050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6CB-EA61-463B-9BE6-C973201B093E}" type="datetimeFigureOut">
              <a:rPr lang="nl-NL" smtClean="0"/>
              <a:t>30-6-2021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41A9-402C-4B38-AED4-AF722CC509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1258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6CB-EA61-463B-9BE6-C973201B093E}" type="datetimeFigureOut">
              <a:rPr lang="nl-NL" smtClean="0"/>
              <a:t>30-6-2021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41A9-402C-4B38-AED4-AF722CC509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3515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1B6CB-EA61-463B-9BE6-C973201B093E}" type="datetimeFigureOut">
              <a:rPr lang="nl-NL" smtClean="0"/>
              <a:t>30-6-2021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A41A9-402C-4B38-AED4-AF722CC509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2052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F88B04-CD3C-4984-B62C-D4FD63A80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8DFA0-BEF8-4B2F-B37D-03A9B4C5F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ADCF6-8877-49F2-9EB3-872087DF38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A0BA0-38E1-4D75-9ECB-2DB8796F7C59}" type="datetimeFigureOut">
              <a:rPr lang="x-none" smtClean="0"/>
              <a:t>6/30/2021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15643-ED5D-45EF-9E86-1A3C0586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BB29C-9A76-459A-AF11-B7D09D1E4C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DE68E-C3F8-48B2-B820-58D00269AAB8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14079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2263834E-7037-6F4E-9CBC-2B168F7A9A7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A1917640-414D-A34D-A395-93678429232C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5824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51926" y="2334259"/>
            <a:ext cx="7888147" cy="3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F8931D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9465" y="2402687"/>
            <a:ext cx="6565900" cy="260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rgbClr val="620438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6443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1.jpeg"/><Relationship Id="rId5" Type="http://schemas.openxmlformats.org/officeDocument/2006/relationships/hyperlink" Target="https://www.google.com/imgres?imgurl=https%3A%2F%2Fwww.ref.ac.uk%2F2014%2Fmedia%2Fref%2Fcontent%2Fhome%2FREF-brief-guide-500-HERO.gif&amp;imgrefurl=https%3A%2F%2Fwww.ref.ac.uk%2F2014%2F&amp;docid=pj79peo2uwULqM&amp;tbnid=w9UBsylNEeP7yM%3A&amp;vet=10ahUKEwiZ0PuGmNLiAhULBWMBHcNtCSkQMwhBKAIwAg..i&amp;w=500&amp;h=446&amp;bih=555&amp;biw=1204&amp;q=Research%20Excellence%20Framework&amp;ved=0ahUKEwiZ0PuGmNLiAhULBWMBHcNtCSkQMwhBKAIwAg&amp;iact=mrc&amp;uact=8" TargetMode="Externa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6.png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toby.Smith@aau.edu" TargetMode="Externa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jpg"/><Relationship Id="rId4" Type="http://schemas.openxmlformats.org/officeDocument/2006/relationships/image" Target="../media/image35.jpg"/><Relationship Id="rId9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3.png"/><Relationship Id="rId5" Type="http://schemas.openxmlformats.org/officeDocument/2006/relationships/image" Target="../media/image52.jpg"/><Relationship Id="rId4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8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5.jp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09" b="74431"/>
          <a:stretch/>
        </p:blipFill>
        <p:spPr>
          <a:xfrm>
            <a:off x="0" y="-240"/>
            <a:ext cx="6261463" cy="1272359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6113417" y="-242"/>
            <a:ext cx="6113883" cy="1541660"/>
          </a:xfrm>
          <a:prstGeom prst="rect">
            <a:avLst/>
          </a:prstGeom>
          <a:solidFill>
            <a:srgbClr val="F7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0" y="1250954"/>
            <a:ext cx="12227300" cy="580928"/>
          </a:xfrm>
          <a:prstGeom prst="rect">
            <a:avLst/>
          </a:prstGeom>
          <a:solidFill>
            <a:srgbClr val="820000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762201"/>
            <a:ext cx="12192000" cy="104508"/>
          </a:xfrm>
          <a:prstGeom prst="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88" y="5596524"/>
            <a:ext cx="3979657" cy="869664"/>
          </a:xfrm>
          <a:prstGeom prst="rect">
            <a:avLst/>
          </a:prstGeom>
        </p:spPr>
      </p:pic>
      <p:sp>
        <p:nvSpPr>
          <p:cNvPr id="19" name="Tekstvak 18"/>
          <p:cNvSpPr txBox="1"/>
          <p:nvPr/>
        </p:nvSpPr>
        <p:spPr>
          <a:xfrm>
            <a:off x="0" y="1777818"/>
            <a:ext cx="1219200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lvl="0" algn="ctr"/>
            <a:r>
              <a:rPr kumimoji="0" lang="nl-NL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Impact of </a:t>
            </a:r>
            <a:r>
              <a:rPr kumimoji="0" lang="nl-NL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Science</a:t>
            </a:r>
            <a:r>
              <a:rPr lang="nl-NL" sz="3600" i="1" dirty="0">
                <a:solidFill>
                  <a:prstClr val="black">
                    <a:lumMod val="50000"/>
                  </a:prstClr>
                </a:solidFill>
                <a:latin typeface="Garamond" panose="02020404030301010803" pitchFamily="18" charset="0"/>
              </a:rPr>
              <a:t> Conference </a:t>
            </a:r>
            <a:r>
              <a:rPr lang="nl-NL" sz="3600" i="1" dirty="0" err="1">
                <a:solidFill>
                  <a:prstClr val="black">
                    <a:lumMod val="50000"/>
                  </a:prstClr>
                </a:solidFill>
                <a:latin typeface="Garamond" panose="02020404030301010803" pitchFamily="18" charset="0"/>
              </a:rPr>
              <a:t>the</a:t>
            </a:r>
            <a:r>
              <a:rPr lang="nl-NL" sz="3600" i="1" dirty="0">
                <a:solidFill>
                  <a:prstClr val="black">
                    <a:lumMod val="50000"/>
                  </a:prstClr>
                </a:solidFill>
                <a:latin typeface="Garamond" panose="02020404030301010803" pitchFamily="18" charset="0"/>
              </a:rPr>
              <a:t> </a:t>
            </a:r>
            <a:r>
              <a:rPr lang="nl-NL" sz="3600" i="1" dirty="0" err="1">
                <a:solidFill>
                  <a:prstClr val="black">
                    <a:lumMod val="50000"/>
                  </a:prstClr>
                </a:solidFill>
                <a:latin typeface="Garamond" panose="02020404030301010803" pitchFamily="18" charset="0"/>
              </a:rPr>
              <a:t>Plenary</a:t>
            </a:r>
            <a:r>
              <a:rPr lang="nl-NL" sz="3600" i="1" dirty="0">
                <a:solidFill>
                  <a:prstClr val="black">
                    <a:lumMod val="50000"/>
                  </a:prstClr>
                </a:solidFill>
                <a:latin typeface="Garamond" panose="02020404030301010803" pitchFamily="18" charset="0"/>
              </a:rPr>
              <a:t> </a:t>
            </a:r>
            <a:r>
              <a:rPr lang="nl-NL" sz="3600" i="1" dirty="0" err="1">
                <a:solidFill>
                  <a:prstClr val="black">
                    <a:lumMod val="50000"/>
                  </a:prstClr>
                </a:solidFill>
                <a:latin typeface="Garamond" panose="02020404030301010803" pitchFamily="18" charset="0"/>
              </a:rPr>
              <a:t>Session</a:t>
            </a:r>
            <a:r>
              <a:rPr lang="nl-NL" sz="3600" i="1" dirty="0">
                <a:solidFill>
                  <a:prstClr val="black">
                    <a:lumMod val="50000"/>
                  </a:prstClr>
                </a:solidFill>
                <a:latin typeface="Garamond" panose="02020404030301010803" pitchFamily="18" charset="0"/>
              </a:rPr>
              <a:t> on:  </a:t>
            </a:r>
            <a:endParaRPr kumimoji="0" lang="nl-NL" sz="36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lvl="0" algn="ctr"/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Promoting Coherence About Impact Within the Science Eco-system</a:t>
            </a:r>
            <a:endParaRPr kumimoji="0" lang="nl-NL" sz="4800" b="1" i="0" u="none" strike="noStrike" kern="1200" cap="none" spc="0" normalizeH="0" baseline="0" noProof="0" dirty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2203274" y="4678426"/>
            <a:ext cx="7785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prstClr val="black"/>
                </a:solidFill>
                <a:latin typeface="Garamond" panose="02020404030301010803" pitchFamily="18" charset="0"/>
              </a:rPr>
              <a:t>25</a:t>
            </a:r>
            <a:r>
              <a:rPr lang="en-US" sz="2400" b="1" baseline="30000" dirty="0">
                <a:solidFill>
                  <a:prstClr val="black"/>
                </a:solidFill>
                <a:latin typeface="Garamond" panose="02020404030301010803" pitchFamily="18" charset="0"/>
              </a:rPr>
              <a:t>th </a:t>
            </a:r>
            <a:r>
              <a:rPr lang="en-US" sz="2400" b="1" dirty="0">
                <a:solidFill>
                  <a:prstClr val="black"/>
                </a:solidFill>
                <a:latin typeface="Garamond" panose="02020404030301010803" pitchFamily="18" charset="0"/>
              </a:rPr>
              <a:t>June, 2021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09773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19C5E-23FB-6247-B4A1-27AFE3115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3200" b="1" dirty="0"/>
              <a:t>Percentage of total article output by subject grouping for SSA (2003 vs. 2012)</a:t>
            </a:r>
            <a:endParaRPr lang="x-none" sz="3200" b="1"/>
          </a:p>
        </p:txBody>
      </p:sp>
      <p:pic>
        <p:nvPicPr>
          <p:cNvPr id="5" name="Content Placeholder 4" descr="Chart, radar chart&#10;&#10;Description automatically generated">
            <a:extLst>
              <a:ext uri="{FF2B5EF4-FFF2-40B4-BE49-F238E27FC236}">
                <a16:creationId xmlns:a16="http://schemas.microsoft.com/office/drawing/2014/main" id="{4AFD5CE3-F391-0447-A974-3BD93EFE7D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429" y="2077157"/>
            <a:ext cx="9151091" cy="356648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E8F1E5-10D7-FB4A-A5E3-3EC4620B5087}"/>
              </a:ext>
            </a:extLst>
          </p:cNvPr>
          <p:cNvSpPr txBox="1"/>
          <p:nvPr/>
        </p:nvSpPr>
        <p:spPr>
          <a:xfrm>
            <a:off x="3841044" y="5845445"/>
            <a:ext cx="50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worldbank.org/africa/stemresearchreport </a:t>
            </a:r>
          </a:p>
        </p:txBody>
      </p:sp>
    </p:spTree>
    <p:extLst>
      <p:ext uri="{BB962C8B-B14F-4D97-AF65-F5344CB8AC3E}">
        <p14:creationId xmlns:p14="http://schemas.microsoft.com/office/powerpoint/2010/main" val="3233735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19C5E-23FB-6247-B4A1-27AFE3115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3200" b="1" dirty="0"/>
              <a:t>Percentage of total article output by subject grouping for SSA (2003 vs. 2012)</a:t>
            </a:r>
            <a:endParaRPr lang="x-none" sz="3200" b="1"/>
          </a:p>
        </p:txBody>
      </p:sp>
      <p:pic>
        <p:nvPicPr>
          <p:cNvPr id="9" name="Picture 8" descr="Chart, radar chart&#10;&#10;Description automatically generated">
            <a:extLst>
              <a:ext uri="{FF2B5EF4-FFF2-40B4-BE49-F238E27FC236}">
                <a16:creationId xmlns:a16="http://schemas.microsoft.com/office/drawing/2014/main" id="{1CDDA518-4D6A-4F4C-8EC6-7008FE9F3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67" y="1704212"/>
            <a:ext cx="9210545" cy="34495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529473D-7716-CA4B-B492-C80EB1A2D9E5}"/>
              </a:ext>
            </a:extLst>
          </p:cNvPr>
          <p:cNvSpPr txBox="1"/>
          <p:nvPr/>
        </p:nvSpPr>
        <p:spPr>
          <a:xfrm>
            <a:off x="1741311" y="5554133"/>
            <a:ext cx="901982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 in the Health Sciences comprised the highest percentage in most African countries apart from South Africa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Physical Sciences &amp; STEM have been the main areas of focus for South Africa </a:t>
            </a:r>
          </a:p>
        </p:txBody>
      </p:sp>
    </p:spTree>
    <p:extLst>
      <p:ext uri="{BB962C8B-B14F-4D97-AF65-F5344CB8AC3E}">
        <p14:creationId xmlns:p14="http://schemas.microsoft.com/office/powerpoint/2010/main" val="562583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72DDA-4ABF-4EA9-B07B-53A639D20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>
                <a:latin typeface="Bookman Old Style" panose="02050604050505020204" pitchFamily="18" charset="0"/>
              </a:rPr>
              <a:t>How has science been presented in Africa? (3)</a:t>
            </a:r>
            <a:endParaRPr lang="x-none" b="1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059CEBA-AE98-3E44-A823-E51815A82B17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35258" y="1825624"/>
          <a:ext cx="7605131" cy="4490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322C134-6F0A-794D-A22B-01F600137C5C}"/>
              </a:ext>
            </a:extLst>
          </p:cNvPr>
          <p:cNvSpPr txBox="1"/>
          <p:nvPr/>
        </p:nvSpPr>
        <p:spPr>
          <a:xfrm>
            <a:off x="8140389" y="1825624"/>
            <a:ext cx="388931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x-non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Average R&amp;D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e</a:t>
            </a:r>
            <a:r>
              <a:rPr kumimoji="0" lang="x-non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xpenditure in Africa has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been </a:t>
            </a:r>
            <a:r>
              <a:rPr kumimoji="0" lang="x-non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consistently below 1% of GDP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x-non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x-non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Highest is for South 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f</a:t>
            </a:r>
            <a:r>
              <a:rPr kumimoji="0" lang="x-non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rica – 0.89% in 2006.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x-non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x-non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Scientist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s</a:t>
            </a:r>
            <a:r>
              <a:rPr kumimoji="0" lang="x-non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in South Africa are at the forefront of nanotechnology, astronomy, laser technology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,</a:t>
            </a:r>
            <a:r>
              <a:rPr kumimoji="0" lang="x-non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and infectious diseases (HIV/AIDs, malaria, TB)</a:t>
            </a:r>
          </a:p>
        </p:txBody>
      </p:sp>
    </p:spTree>
    <p:extLst>
      <p:ext uri="{BB962C8B-B14F-4D97-AF65-F5344CB8AC3E}">
        <p14:creationId xmlns:p14="http://schemas.microsoft.com/office/powerpoint/2010/main" val="3847009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0CAD5-5E72-4127-A71F-F41E04D87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>
                <a:latin typeface="Bookman Old Style" panose="02050604050505020204" pitchFamily="18" charset="0"/>
              </a:rPr>
              <a:t>Promoting coherence about impact</a:t>
            </a:r>
            <a:endParaRPr lang="x-none" b="1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8034A-A155-456D-A6B5-81AD04993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GB" sz="2600" dirty="0">
                <a:latin typeface="Bookman Old Style" panose="02050604050505020204" pitchFamily="18" charset="0"/>
              </a:rPr>
              <a:t>There are necessary interventions at the regional, national and institutional levels</a:t>
            </a:r>
          </a:p>
          <a:p>
            <a:pPr algn="just"/>
            <a:endParaRPr lang="en-GB" sz="2600" dirty="0">
              <a:latin typeface="Bookman Old Style" panose="02050604050505020204" pitchFamily="18" charset="0"/>
            </a:endParaRPr>
          </a:p>
          <a:p>
            <a:pPr algn="just"/>
            <a:r>
              <a:rPr lang="en-GB" sz="2600" dirty="0">
                <a:latin typeface="Bookman Old Style" panose="02050604050505020204" pitchFamily="18" charset="0"/>
              </a:rPr>
              <a:t>What impact is wished for in Africa? What changes do Africans want? Promoting coherence about impact within the science eco-system is critical to ensuring knowledge creation in the region significantly increases, and is useful. It amounts to</a:t>
            </a:r>
          </a:p>
          <a:p>
            <a:pPr lvl="1" algn="just"/>
            <a:r>
              <a:rPr lang="en-GB" sz="2200" dirty="0">
                <a:latin typeface="Bookman Old Style" panose="02050604050505020204" pitchFamily="18" charset="0"/>
              </a:rPr>
              <a:t>Promoting consistency</a:t>
            </a:r>
          </a:p>
          <a:p>
            <a:pPr lvl="1" algn="just"/>
            <a:r>
              <a:rPr lang="en-GB" sz="2200" dirty="0">
                <a:latin typeface="Bookman Old Style" panose="02050604050505020204" pitchFamily="18" charset="0"/>
              </a:rPr>
              <a:t>Ensuring no country is left behind</a:t>
            </a:r>
          </a:p>
          <a:p>
            <a:pPr lvl="1" algn="just"/>
            <a:r>
              <a:rPr lang="en-GB" sz="2200" dirty="0">
                <a:latin typeface="Bookman Old Style" panose="02050604050505020204" pitchFamily="18" charset="0"/>
              </a:rPr>
              <a:t>Encouraging innovation and new technology adoption</a:t>
            </a:r>
          </a:p>
          <a:p>
            <a:pPr lvl="1" algn="just"/>
            <a:r>
              <a:rPr lang="en-GB" sz="2200" dirty="0">
                <a:latin typeface="Bookman Old Style" panose="02050604050505020204" pitchFamily="18" charset="0"/>
              </a:rPr>
              <a:t>Fostering synergies across disciplines</a:t>
            </a:r>
          </a:p>
          <a:p>
            <a:pPr lvl="1" algn="just"/>
            <a:r>
              <a:rPr lang="en-GB" sz="2200" dirty="0">
                <a:latin typeface="Bookman Old Style" panose="02050604050505020204" pitchFamily="18" charset="0"/>
              </a:rPr>
              <a:t>Addressing the gap between Higher Education Institutions and development issues on the continent</a:t>
            </a:r>
          </a:p>
        </p:txBody>
      </p:sp>
    </p:spTree>
    <p:extLst>
      <p:ext uri="{BB962C8B-B14F-4D97-AF65-F5344CB8AC3E}">
        <p14:creationId xmlns:p14="http://schemas.microsoft.com/office/powerpoint/2010/main" val="4247323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FC781-F1DA-4BD7-84A8-D21D13556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3600" b="1" dirty="0">
                <a:latin typeface="Bookman Old Style" panose="02050604050505020204" pitchFamily="18" charset="0"/>
              </a:rPr>
              <a:t>What policies are required to implement/provide a coherent and inclusive science ecosystem?</a:t>
            </a:r>
            <a:endParaRPr lang="x-none" sz="3600" b="1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9F606-6B0E-4976-8AEB-6A24B8E94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>
                <a:latin typeface="Bookman Old Style" panose="02050604050505020204" pitchFamily="18" charset="0"/>
              </a:rPr>
              <a:t>Hardly any African country is in a position to build a strong, self-contained science ecosystem</a:t>
            </a:r>
          </a:p>
          <a:p>
            <a:pPr algn="just"/>
            <a:endParaRPr lang="en-GB" dirty="0">
              <a:latin typeface="Bookman Old Style" panose="02050604050505020204" pitchFamily="18" charset="0"/>
            </a:endParaRPr>
          </a:p>
          <a:p>
            <a:pPr algn="just"/>
            <a:r>
              <a:rPr lang="en-GB" dirty="0">
                <a:latin typeface="Bookman Old Style" panose="02050604050505020204" pitchFamily="18" charset="0"/>
              </a:rPr>
              <a:t>Policies must focus on providing/promoting</a:t>
            </a:r>
          </a:p>
          <a:p>
            <a:pPr lvl="1" algn="just"/>
            <a:r>
              <a:rPr lang="en-GB" dirty="0">
                <a:latin typeface="Bookman Old Style" panose="02050604050505020204" pitchFamily="18" charset="0"/>
              </a:rPr>
              <a:t>Joint/collaborative research</a:t>
            </a:r>
          </a:p>
          <a:p>
            <a:pPr lvl="1" algn="just"/>
            <a:r>
              <a:rPr lang="en-GB" dirty="0">
                <a:latin typeface="Bookman Old Style" panose="02050604050505020204" pitchFamily="18" charset="0"/>
              </a:rPr>
              <a:t>Networking amongst universities</a:t>
            </a:r>
          </a:p>
          <a:p>
            <a:pPr lvl="1" algn="just"/>
            <a:r>
              <a:rPr lang="en-GB" dirty="0">
                <a:latin typeface="Bookman Old Style" panose="02050604050505020204" pitchFamily="18" charset="0"/>
              </a:rPr>
              <a:t>Good mentorship at the postgraduate level</a:t>
            </a:r>
          </a:p>
          <a:p>
            <a:pPr lvl="1" algn="just"/>
            <a:r>
              <a:rPr lang="en-GB" dirty="0">
                <a:latin typeface="Bookman Old Style" panose="02050604050505020204" pitchFamily="18" charset="0"/>
              </a:rPr>
              <a:t>Providing adequate funding for research</a:t>
            </a:r>
          </a:p>
          <a:p>
            <a:pPr lvl="1" algn="just"/>
            <a:r>
              <a:rPr lang="en-GB" dirty="0">
                <a:latin typeface="Bookman Old Style" panose="02050604050505020204" pitchFamily="18" charset="0"/>
              </a:rPr>
              <a:t>Promoting links between universities and academia</a:t>
            </a:r>
          </a:p>
          <a:p>
            <a:pPr lvl="1" algn="just"/>
            <a:r>
              <a:rPr lang="en-GB" dirty="0">
                <a:latin typeface="Bookman Old Style" panose="02050604050505020204" pitchFamily="18" charset="0"/>
              </a:rPr>
              <a:t>An overarching emphasis on STEM</a:t>
            </a:r>
            <a:endParaRPr lang="x-none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945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7BBCC-46EA-FD4D-BE40-C7DB7561A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x-none" b="1" dirty="0">
                <a:latin typeface="Bookman Old Style" panose="02050604050505020204" pitchFamily="18" charset="0"/>
              </a:rPr>
              <a:t>How </a:t>
            </a:r>
            <a:r>
              <a:rPr lang="en-US" b="1" dirty="0">
                <a:latin typeface="Bookman Old Style" panose="02050604050505020204" pitchFamily="18" charset="0"/>
              </a:rPr>
              <a:t>p</a:t>
            </a:r>
            <a:r>
              <a:rPr lang="x-none" b="1" dirty="0">
                <a:latin typeface="Bookman Old Style" panose="02050604050505020204" pitchFamily="18" charset="0"/>
              </a:rPr>
              <a:t>olicies can be </a:t>
            </a:r>
            <a:r>
              <a:rPr lang="en-US" b="1" dirty="0">
                <a:latin typeface="Bookman Old Style" panose="02050604050505020204" pitchFamily="18" charset="0"/>
              </a:rPr>
              <a:t>c</a:t>
            </a:r>
            <a:r>
              <a:rPr lang="x-none" b="1" dirty="0">
                <a:latin typeface="Bookman Old Style" panose="02050604050505020204" pitchFamily="18" charset="0"/>
              </a:rPr>
              <a:t>oordinated to achieve </a:t>
            </a:r>
            <a:r>
              <a:rPr lang="en-US" b="1" dirty="0">
                <a:latin typeface="Bookman Old Style" panose="02050604050505020204" pitchFamily="18" charset="0"/>
              </a:rPr>
              <a:t>c</a:t>
            </a:r>
            <a:r>
              <a:rPr lang="x-none" b="1" dirty="0">
                <a:latin typeface="Bookman Old Style" panose="02050604050505020204" pitchFamily="18" charset="0"/>
              </a:rPr>
              <a:t>oherence</a:t>
            </a:r>
            <a:r>
              <a:rPr lang="en-US" b="1" dirty="0">
                <a:latin typeface="Bookman Old Style" panose="02050604050505020204" pitchFamily="18" charset="0"/>
              </a:rPr>
              <a:t> (Region)</a:t>
            </a:r>
            <a:endParaRPr lang="x-none" b="1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2C318-10A5-634F-BCA2-DD58993A2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latin typeface="Bookman Old Style" panose="02050604050505020204" pitchFamily="18" charset="0"/>
              </a:rPr>
              <a:t>Significant investment in infrastructure (especially those related to STEM) within African universities to facilitate collaboration</a:t>
            </a:r>
          </a:p>
          <a:p>
            <a:pPr algn="just"/>
            <a:endParaRPr lang="en-US" dirty="0">
              <a:latin typeface="Bookman Old Style" panose="02050604050505020204" pitchFamily="18" charset="0"/>
            </a:endParaRPr>
          </a:p>
          <a:p>
            <a:pPr algn="just"/>
            <a:r>
              <a:rPr lang="en-US" dirty="0">
                <a:latin typeface="Bookman Old Style" panose="02050604050505020204" pitchFamily="18" charset="0"/>
              </a:rPr>
              <a:t>Tracking of progress; e.g., the Higher Education Research and Advocacy Network in Africa (HERANA) project</a:t>
            </a:r>
          </a:p>
          <a:p>
            <a:pPr algn="just"/>
            <a:endParaRPr lang="en-US" dirty="0">
              <a:latin typeface="Bookman Old Style" panose="02050604050505020204" pitchFamily="18" charset="0"/>
            </a:endParaRPr>
          </a:p>
          <a:p>
            <a:pPr algn="just"/>
            <a:r>
              <a:rPr lang="en-US" dirty="0">
                <a:latin typeface="Bookman Old Style" panose="02050604050505020204" pitchFamily="18" charset="0"/>
              </a:rPr>
              <a:t>Establishing </a:t>
            </a:r>
            <a:r>
              <a:rPr lang="en-US" dirty="0" err="1">
                <a:latin typeface="Bookman Old Style" panose="02050604050505020204" pitchFamily="18" charset="0"/>
              </a:rPr>
              <a:t>Centres</a:t>
            </a:r>
            <a:r>
              <a:rPr lang="en-US" dirty="0">
                <a:latin typeface="Bookman Old Style" panose="02050604050505020204" pitchFamily="18" charset="0"/>
              </a:rPr>
              <a:t> of Excellence around critical issues in Africa; e.g., ARUA and World Bank (</a:t>
            </a:r>
            <a:r>
              <a:rPr lang="en-US" dirty="0" err="1">
                <a:latin typeface="Bookman Old Style" panose="02050604050505020204" pitchFamily="18" charset="0"/>
              </a:rPr>
              <a:t>interdisciplinarity</a:t>
            </a:r>
            <a:r>
              <a:rPr lang="en-US" dirty="0">
                <a:latin typeface="Bookman Old Style" panose="02050604050505020204" pitchFamily="18" charset="0"/>
              </a:rPr>
              <a:t>)</a:t>
            </a:r>
            <a:endParaRPr lang="x-none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403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7BBCC-46EA-FD4D-BE40-C7DB7561A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x-none" b="1" dirty="0">
                <a:latin typeface="Bookman Old Style" panose="02050604050505020204" pitchFamily="18" charset="0"/>
              </a:rPr>
              <a:t>How </a:t>
            </a:r>
            <a:r>
              <a:rPr lang="en-US" b="1" dirty="0">
                <a:latin typeface="Bookman Old Style" panose="02050604050505020204" pitchFamily="18" charset="0"/>
              </a:rPr>
              <a:t>p</a:t>
            </a:r>
            <a:r>
              <a:rPr lang="x-none" b="1" dirty="0">
                <a:latin typeface="Bookman Old Style" panose="02050604050505020204" pitchFamily="18" charset="0"/>
              </a:rPr>
              <a:t>olicies can be </a:t>
            </a:r>
            <a:r>
              <a:rPr lang="en-US" b="1" dirty="0">
                <a:latin typeface="Bookman Old Style" panose="02050604050505020204" pitchFamily="18" charset="0"/>
              </a:rPr>
              <a:t>c</a:t>
            </a:r>
            <a:r>
              <a:rPr lang="x-none" b="1" dirty="0">
                <a:latin typeface="Bookman Old Style" panose="02050604050505020204" pitchFamily="18" charset="0"/>
              </a:rPr>
              <a:t>oordinated to achieve </a:t>
            </a:r>
            <a:r>
              <a:rPr lang="en-US" b="1" dirty="0">
                <a:latin typeface="Bookman Old Style" panose="02050604050505020204" pitchFamily="18" charset="0"/>
              </a:rPr>
              <a:t>c</a:t>
            </a:r>
            <a:r>
              <a:rPr lang="x-none" b="1" dirty="0">
                <a:latin typeface="Bookman Old Style" panose="02050604050505020204" pitchFamily="18" charset="0"/>
              </a:rPr>
              <a:t>oherence</a:t>
            </a:r>
            <a:r>
              <a:rPr lang="en-US" b="1" dirty="0">
                <a:latin typeface="Bookman Old Style" panose="02050604050505020204" pitchFamily="18" charset="0"/>
              </a:rPr>
              <a:t> (Governments)</a:t>
            </a:r>
            <a:endParaRPr lang="x-none" b="1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2C318-10A5-634F-BCA2-DD58993A2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latin typeface="Bookman Old Style" panose="02050604050505020204" pitchFamily="18" charset="0"/>
              </a:rPr>
              <a:t>The role of national governments needs to be clearly defined and there should be adequate commitment</a:t>
            </a:r>
          </a:p>
          <a:p>
            <a:pPr lvl="1" algn="just"/>
            <a:r>
              <a:rPr lang="en-US" dirty="0">
                <a:latin typeface="Bookman Old Style" panose="02050604050505020204" pitchFamily="18" charset="0"/>
              </a:rPr>
              <a:t>National governments need to be more ambitious about using local knowledge to transform economies and societies</a:t>
            </a:r>
          </a:p>
          <a:p>
            <a:pPr lvl="1" algn="just"/>
            <a:r>
              <a:rPr lang="en-US" dirty="0">
                <a:latin typeface="Bookman Old Style" panose="02050604050505020204" pitchFamily="18" charset="0"/>
              </a:rPr>
              <a:t>They must be willing to </a:t>
            </a:r>
            <a:r>
              <a:rPr lang="en-US" dirty="0" err="1">
                <a:latin typeface="Bookman Old Style" panose="02050604050505020204" pitchFamily="18" charset="0"/>
              </a:rPr>
              <a:t>prioritise</a:t>
            </a:r>
            <a:r>
              <a:rPr lang="en-US" dirty="0">
                <a:latin typeface="Bookman Old Style" panose="02050604050505020204" pitchFamily="18" charset="0"/>
              </a:rPr>
              <a:t> investments in research</a:t>
            </a:r>
          </a:p>
          <a:p>
            <a:pPr lvl="1" algn="just"/>
            <a:r>
              <a:rPr lang="en-US" dirty="0">
                <a:latin typeface="Bookman Old Style" panose="02050604050505020204" pitchFamily="18" charset="0"/>
              </a:rPr>
              <a:t>They must demand results for their investments</a:t>
            </a:r>
          </a:p>
          <a:p>
            <a:pPr lvl="1" algn="just"/>
            <a:r>
              <a:rPr lang="en-US" dirty="0">
                <a:latin typeface="Bookman Old Style" panose="02050604050505020204" pitchFamily="18" charset="0"/>
              </a:rPr>
              <a:t>They can guide useful competition and collaboration with proper incentives and guidelines</a:t>
            </a:r>
            <a:endParaRPr lang="x-none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272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7BBCC-46EA-FD4D-BE40-C7DB7561A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x-none" b="1" dirty="0">
                <a:latin typeface="Bookman Old Style" panose="02050604050505020204" pitchFamily="18" charset="0"/>
              </a:rPr>
              <a:t>How </a:t>
            </a:r>
            <a:r>
              <a:rPr lang="en-US" b="1" dirty="0">
                <a:latin typeface="Bookman Old Style" panose="02050604050505020204" pitchFamily="18" charset="0"/>
              </a:rPr>
              <a:t>p</a:t>
            </a:r>
            <a:r>
              <a:rPr lang="x-none" b="1" dirty="0">
                <a:latin typeface="Bookman Old Style" panose="02050604050505020204" pitchFamily="18" charset="0"/>
              </a:rPr>
              <a:t>olicies can be </a:t>
            </a:r>
            <a:r>
              <a:rPr lang="en-US" b="1" dirty="0">
                <a:latin typeface="Bookman Old Style" panose="02050604050505020204" pitchFamily="18" charset="0"/>
              </a:rPr>
              <a:t>c</a:t>
            </a:r>
            <a:r>
              <a:rPr lang="x-none" b="1" dirty="0">
                <a:latin typeface="Bookman Old Style" panose="02050604050505020204" pitchFamily="18" charset="0"/>
              </a:rPr>
              <a:t>oordinated to achieve </a:t>
            </a:r>
            <a:r>
              <a:rPr lang="en-US" b="1" dirty="0">
                <a:latin typeface="Bookman Old Style" panose="02050604050505020204" pitchFamily="18" charset="0"/>
              </a:rPr>
              <a:t>c</a:t>
            </a:r>
            <a:r>
              <a:rPr lang="x-none" b="1" dirty="0">
                <a:latin typeface="Bookman Old Style" panose="02050604050505020204" pitchFamily="18" charset="0"/>
              </a:rPr>
              <a:t>oherence?</a:t>
            </a:r>
            <a:r>
              <a:rPr lang="en-US" b="1" dirty="0">
                <a:latin typeface="Bookman Old Style" panose="02050604050505020204" pitchFamily="18" charset="0"/>
              </a:rPr>
              <a:t> (HEIs)</a:t>
            </a:r>
            <a:endParaRPr lang="x-none" b="1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2C318-10A5-634F-BCA2-DD58993A2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latin typeface="Bookman Old Style" panose="02050604050505020204" pitchFamily="18" charset="0"/>
              </a:rPr>
              <a:t>Higher Education Institutions need to change to reflect on </a:t>
            </a:r>
            <a:r>
              <a:rPr lang="en-US" dirty="0" err="1">
                <a:latin typeface="Bookman Old Style" panose="02050604050505020204" pitchFamily="18" charset="0"/>
              </a:rPr>
              <a:t>rigour</a:t>
            </a:r>
            <a:r>
              <a:rPr lang="en-US" dirty="0">
                <a:latin typeface="Bookman Old Style" panose="02050604050505020204" pitchFamily="18" charset="0"/>
              </a:rPr>
              <a:t> and relevance for impact</a:t>
            </a:r>
          </a:p>
          <a:p>
            <a:pPr algn="just"/>
            <a:r>
              <a:rPr lang="x-none" dirty="0">
                <a:latin typeface="Bookman Old Style" panose="02050604050505020204" pitchFamily="18" charset="0"/>
              </a:rPr>
              <a:t>Establishing </a:t>
            </a:r>
            <a:r>
              <a:rPr lang="en-US" dirty="0">
                <a:latin typeface="Bookman Old Style" panose="02050604050505020204" pitchFamily="18" charset="0"/>
              </a:rPr>
              <a:t>units</a:t>
            </a:r>
            <a:r>
              <a:rPr lang="x-none" dirty="0">
                <a:latin typeface="Bookman Old Style" panose="02050604050505020204" pitchFamily="18" charset="0"/>
              </a:rPr>
              <a:t> to manage research within universities. E.g. Office for Research, Innovation and Development (ORID) at the University of Ghana</a:t>
            </a:r>
          </a:p>
          <a:p>
            <a:pPr lvl="1" algn="just"/>
            <a:r>
              <a:rPr lang="x-none" dirty="0">
                <a:latin typeface="Bookman Old Style" panose="02050604050505020204" pitchFamily="18" charset="0"/>
              </a:rPr>
              <a:t>Developing and implementing research policy</a:t>
            </a:r>
          </a:p>
          <a:p>
            <a:pPr lvl="1" algn="just"/>
            <a:r>
              <a:rPr lang="x-none" dirty="0">
                <a:latin typeface="Bookman Old Style" panose="02050604050505020204" pitchFamily="18" charset="0"/>
              </a:rPr>
              <a:t>Fu</a:t>
            </a:r>
            <a:r>
              <a:rPr lang="en-US" dirty="0">
                <a:latin typeface="Bookman Old Style" panose="02050604050505020204" pitchFamily="18" charset="0"/>
              </a:rPr>
              <a:t>n</a:t>
            </a:r>
            <a:r>
              <a:rPr lang="x-none" dirty="0">
                <a:latin typeface="Bookman Old Style" panose="02050604050505020204" pitchFamily="18" charset="0"/>
              </a:rPr>
              <a:t>d-raising for research</a:t>
            </a:r>
          </a:p>
          <a:p>
            <a:pPr lvl="1" algn="just"/>
            <a:r>
              <a:rPr lang="en-GB" dirty="0">
                <a:latin typeface="Bookman Old Style" panose="02050604050505020204" pitchFamily="18" charset="0"/>
              </a:rPr>
              <a:t>S</a:t>
            </a:r>
            <a:r>
              <a:rPr lang="x-none" dirty="0">
                <a:latin typeface="Bookman Old Style" panose="02050604050505020204" pitchFamily="18" charset="0"/>
              </a:rPr>
              <a:t>etting standards for research and information dissemination</a:t>
            </a:r>
          </a:p>
          <a:p>
            <a:pPr lvl="1" algn="just"/>
            <a:r>
              <a:rPr lang="en-GB" dirty="0">
                <a:latin typeface="Bookman Old Style" panose="02050604050505020204" pitchFamily="18" charset="0"/>
              </a:rPr>
              <a:t>R</a:t>
            </a:r>
            <a:r>
              <a:rPr lang="x-none" dirty="0">
                <a:latin typeface="Bookman Old Style" panose="02050604050505020204" pitchFamily="18" charset="0"/>
              </a:rPr>
              <a:t>egistration, patenting and commercialization of intellectual property</a:t>
            </a:r>
          </a:p>
        </p:txBody>
      </p:sp>
    </p:spTree>
    <p:extLst>
      <p:ext uri="{BB962C8B-B14F-4D97-AF65-F5344CB8AC3E}">
        <p14:creationId xmlns:p14="http://schemas.microsoft.com/office/powerpoint/2010/main" val="1845790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Promoting coherence about impact of science requires governments and their research systems to work across national borders</a:t>
            </a:r>
          </a:p>
          <a:p>
            <a:endParaRPr lang="en-US" dirty="0"/>
          </a:p>
          <a:p>
            <a:r>
              <a:rPr lang="en-US" dirty="0"/>
              <a:t>African researchers need to work across disciplines</a:t>
            </a:r>
          </a:p>
          <a:p>
            <a:endParaRPr lang="en-US" dirty="0"/>
          </a:p>
          <a:p>
            <a:r>
              <a:rPr lang="en-US" dirty="0"/>
              <a:t>African researchers need to think about both relevance and </a:t>
            </a:r>
            <a:r>
              <a:rPr lang="en-US" dirty="0" err="1"/>
              <a:t>rigour</a:t>
            </a:r>
            <a:r>
              <a:rPr lang="en-US" dirty="0"/>
              <a:t> in order to have impact </a:t>
            </a:r>
          </a:p>
        </p:txBody>
      </p:sp>
    </p:spTree>
    <p:extLst>
      <p:ext uri="{BB962C8B-B14F-4D97-AF65-F5344CB8AC3E}">
        <p14:creationId xmlns:p14="http://schemas.microsoft.com/office/powerpoint/2010/main" val="335318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09" b="74431"/>
          <a:stretch/>
        </p:blipFill>
        <p:spPr>
          <a:xfrm>
            <a:off x="0" y="-240"/>
            <a:ext cx="6261463" cy="1272359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6113417" y="-242"/>
            <a:ext cx="6113883" cy="1541660"/>
          </a:xfrm>
          <a:prstGeom prst="rect">
            <a:avLst/>
          </a:prstGeom>
          <a:solidFill>
            <a:srgbClr val="F7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0" y="1250954"/>
            <a:ext cx="12227300" cy="580928"/>
          </a:xfrm>
          <a:prstGeom prst="rect">
            <a:avLst/>
          </a:prstGeom>
          <a:solidFill>
            <a:srgbClr val="820000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762201"/>
            <a:ext cx="12192000" cy="104508"/>
          </a:xfrm>
          <a:prstGeom prst="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8" t="10859" r="29179" b="42807"/>
          <a:stretch/>
        </p:blipFill>
        <p:spPr>
          <a:xfrm>
            <a:off x="-1" y="6298562"/>
            <a:ext cx="1549269" cy="463639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6DAA1982-755C-4897-B83D-619215647D02}"/>
              </a:ext>
            </a:extLst>
          </p:cNvPr>
          <p:cNvSpPr txBox="1">
            <a:spLocks/>
          </p:cNvSpPr>
          <p:nvPr/>
        </p:nvSpPr>
        <p:spPr>
          <a:xfrm>
            <a:off x="1700443" y="2443890"/>
            <a:ext cx="8825948" cy="3790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800"/>
              </a:spcAft>
            </a:pPr>
            <a:br>
              <a:rPr lang="nl-NL" sz="3600" dirty="0">
                <a:latin typeface="Garamond" panose="02020404030301010803" pitchFamily="18" charset="0"/>
              </a:rPr>
            </a:br>
            <a:endParaRPr lang="nl-NL" sz="3600" dirty="0">
              <a:latin typeface="Garamond" panose="02020404030301010803" pitchFamily="18" charset="0"/>
            </a:endParaRPr>
          </a:p>
          <a:p>
            <a:pPr algn="ctr">
              <a:spcAft>
                <a:spcPts val="1800"/>
              </a:spcAft>
            </a:pPr>
            <a:r>
              <a:rPr lang="nl-NL" sz="2900" b="1" dirty="0">
                <a:solidFill>
                  <a:srgbClr val="820000"/>
                </a:solidFill>
                <a:latin typeface="Garamond" panose="02020404030301010803" pitchFamily="18" charset="0"/>
              </a:rPr>
              <a:t>Toby Smith   </a:t>
            </a:r>
          </a:p>
          <a:p>
            <a:pPr algn="ctr">
              <a:lnSpc>
                <a:spcPct val="134000"/>
              </a:lnSpc>
              <a:spcAft>
                <a:spcPts val="600"/>
              </a:spcAft>
            </a:pPr>
            <a:r>
              <a:rPr lang="en-AU" sz="2500" i="1" dirty="0">
                <a:latin typeface="Garamond" panose="02020404030301010803" pitchFamily="18" charset="0"/>
              </a:rPr>
              <a:t>Vice President for Policy at the Association of American Universities, USA</a:t>
            </a:r>
          </a:p>
          <a:p>
            <a:pPr algn="ctr">
              <a:lnSpc>
                <a:spcPct val="134000"/>
              </a:lnSpc>
              <a:spcAft>
                <a:spcPts val="600"/>
              </a:spcAft>
            </a:pPr>
            <a:endParaRPr lang="en-AU" sz="2500" i="1" dirty="0">
              <a:latin typeface="Garamond" panose="02020404030301010803" pitchFamily="18" charset="0"/>
            </a:endParaRPr>
          </a:p>
          <a:p>
            <a:pPr algn="ctr">
              <a:lnSpc>
                <a:spcPct val="134000"/>
              </a:lnSpc>
              <a:spcAft>
                <a:spcPts val="600"/>
              </a:spcAft>
            </a:pPr>
            <a:br>
              <a:rPr lang="nl-NL" sz="3600" dirty="0">
                <a:latin typeface="Garamond" panose="02020404030301010803" pitchFamily="18" charset="0"/>
              </a:rPr>
            </a:br>
            <a:endParaRPr lang="nl-NL" sz="3600" dirty="0">
              <a:latin typeface="Garamond" panose="02020404030301010803" pitchFamily="18" charset="0"/>
            </a:endParaRPr>
          </a:p>
        </p:txBody>
      </p:sp>
      <p:sp>
        <p:nvSpPr>
          <p:cNvPr id="13" name="Tekstvak 14">
            <a:extLst>
              <a:ext uri="{FF2B5EF4-FFF2-40B4-BE49-F238E27FC236}">
                <a16:creationId xmlns:a16="http://schemas.microsoft.com/office/drawing/2014/main" id="{74A62895-764F-49FF-9F34-65DE46DAA367}"/>
              </a:ext>
            </a:extLst>
          </p:cNvPr>
          <p:cNvSpPr txBox="1"/>
          <p:nvPr/>
        </p:nvSpPr>
        <p:spPr>
          <a:xfrm>
            <a:off x="9620834" y="6234477"/>
            <a:ext cx="2478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dirty="0">
                <a:latin typeface="Garamond" panose="02020404030301010803" pitchFamily="18" charset="0"/>
              </a:rPr>
              <a:t>#IOS21</a:t>
            </a:r>
          </a:p>
        </p:txBody>
      </p:sp>
      <p:sp>
        <p:nvSpPr>
          <p:cNvPr id="11" name="Tekstvak 5">
            <a:extLst>
              <a:ext uri="{FF2B5EF4-FFF2-40B4-BE49-F238E27FC236}">
                <a16:creationId xmlns:a16="http://schemas.microsoft.com/office/drawing/2014/main" id="{92A72207-1788-41FD-B3EC-A6DA58DCD3E9}"/>
              </a:ext>
            </a:extLst>
          </p:cNvPr>
          <p:cNvSpPr txBox="1">
            <a:spLocks/>
          </p:cNvSpPr>
          <p:nvPr/>
        </p:nvSpPr>
        <p:spPr>
          <a:xfrm>
            <a:off x="4428309" y="-19281"/>
            <a:ext cx="767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400" dirty="0">
                <a:solidFill>
                  <a:srgbClr val="820000"/>
                </a:solidFill>
                <a:latin typeface="Garamond" panose="02020404030301010803" pitchFamily="18" charset="0"/>
              </a:rPr>
              <a:t>Impact of Science  </a:t>
            </a:r>
          </a:p>
          <a:p>
            <a:pPr lvl="0" algn="r"/>
            <a:r>
              <a:rPr lang="en-US" sz="2000" dirty="0">
                <a:solidFill>
                  <a:prstClr val="black"/>
                </a:solidFill>
                <a:latin typeface="Garamond" panose="02020404030301010803" pitchFamily="18" charset="0"/>
              </a:rPr>
              <a:t>23-25 June, 2021</a:t>
            </a:r>
          </a:p>
        </p:txBody>
      </p:sp>
    </p:spTree>
    <p:extLst>
      <p:ext uri="{BB962C8B-B14F-4D97-AF65-F5344CB8AC3E}">
        <p14:creationId xmlns:p14="http://schemas.microsoft.com/office/powerpoint/2010/main" val="514044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09" b="74431"/>
          <a:stretch/>
        </p:blipFill>
        <p:spPr>
          <a:xfrm>
            <a:off x="0" y="-240"/>
            <a:ext cx="6261463" cy="1272359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6113417" y="-242"/>
            <a:ext cx="6113883" cy="1541660"/>
          </a:xfrm>
          <a:prstGeom prst="rect">
            <a:avLst/>
          </a:prstGeom>
          <a:solidFill>
            <a:srgbClr val="F7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0" y="1159729"/>
            <a:ext cx="12227300" cy="580928"/>
          </a:xfrm>
          <a:prstGeom prst="rect">
            <a:avLst/>
          </a:prstGeom>
          <a:solidFill>
            <a:srgbClr val="820000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762201"/>
            <a:ext cx="12192000" cy="104508"/>
          </a:xfrm>
          <a:prstGeom prst="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8" t="10859" r="29179" b="42807"/>
          <a:stretch/>
        </p:blipFill>
        <p:spPr>
          <a:xfrm>
            <a:off x="-1" y="6298562"/>
            <a:ext cx="1549269" cy="46363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8" t="10859" r="29179" b="42807"/>
          <a:stretch/>
        </p:blipFill>
        <p:spPr>
          <a:xfrm>
            <a:off x="-1" y="6298562"/>
            <a:ext cx="1549269" cy="463639"/>
          </a:xfrm>
          <a:prstGeom prst="rect">
            <a:avLst/>
          </a:prstGeom>
        </p:spPr>
      </p:pic>
      <p:sp>
        <p:nvSpPr>
          <p:cNvPr id="11" name="Rechthoek 10"/>
          <p:cNvSpPr/>
          <p:nvPr/>
        </p:nvSpPr>
        <p:spPr>
          <a:xfrm>
            <a:off x="0" y="6762201"/>
            <a:ext cx="12192000" cy="104508"/>
          </a:xfrm>
          <a:prstGeom prst="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2" name="Straight Connector 12">
            <a:extLst>
              <a:ext uri="{FF2B5EF4-FFF2-40B4-BE49-F238E27FC236}">
                <a16:creationId xmlns:a16="http://schemas.microsoft.com/office/drawing/2014/main" id="{4D25E369-C5AE-4ABA-9CCF-2CF83B8DD8A4}"/>
              </a:ext>
            </a:extLst>
          </p:cNvPr>
          <p:cNvCxnSpPr>
            <a:cxnSpLocks/>
          </p:cNvCxnSpPr>
          <p:nvPr/>
        </p:nvCxnSpPr>
        <p:spPr>
          <a:xfrm flipH="1">
            <a:off x="4192960" y="1424093"/>
            <a:ext cx="7085" cy="4162732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1">
            <a:extLst>
              <a:ext uri="{FF2B5EF4-FFF2-40B4-BE49-F238E27FC236}">
                <a16:creationId xmlns:a16="http://schemas.microsoft.com/office/drawing/2014/main" id="{404D618C-8DC1-4E70-964C-A4D2BDC6C87E}"/>
              </a:ext>
            </a:extLst>
          </p:cNvPr>
          <p:cNvSpPr txBox="1">
            <a:spLocks/>
          </p:cNvSpPr>
          <p:nvPr/>
        </p:nvSpPr>
        <p:spPr>
          <a:xfrm>
            <a:off x="159535" y="1868277"/>
            <a:ext cx="3877903" cy="15738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3200" dirty="0" err="1">
                <a:latin typeface="Garamond" panose="02020404030301010803" pitchFamily="18" charset="0"/>
              </a:rPr>
              <a:t>Overview</a:t>
            </a:r>
            <a:r>
              <a:rPr lang="nl-NL" sz="3200" dirty="0">
                <a:latin typeface="Garamond" panose="02020404030301010803" pitchFamily="18" charset="0"/>
              </a:rPr>
              <a:t> of </a:t>
            </a:r>
            <a:r>
              <a:rPr lang="nl-NL" sz="3200" dirty="0" err="1">
                <a:latin typeface="Garamond" panose="02020404030301010803" pitchFamily="18" charset="0"/>
              </a:rPr>
              <a:t>the</a:t>
            </a:r>
            <a:r>
              <a:rPr lang="nl-NL" sz="3200" dirty="0">
                <a:latin typeface="Garamond" panose="02020404030301010803" pitchFamily="18" charset="0"/>
              </a:rPr>
              <a:t> Speakers 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31471658-A8A7-4BE1-8395-B84ED09C585E}"/>
              </a:ext>
            </a:extLst>
          </p:cNvPr>
          <p:cNvSpPr txBox="1">
            <a:spLocks/>
          </p:cNvSpPr>
          <p:nvPr/>
        </p:nvSpPr>
        <p:spPr>
          <a:xfrm>
            <a:off x="4412509" y="1326737"/>
            <a:ext cx="7602326" cy="58402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4000"/>
              </a:lnSpc>
              <a:spcBef>
                <a:spcPts val="0"/>
              </a:spcBef>
            </a:pPr>
            <a:r>
              <a:rPr lang="en-US" sz="1600" b="1" dirty="0">
                <a:solidFill>
                  <a:srgbClr val="820000"/>
                </a:solidFill>
                <a:latin typeface="Garamond" panose="02020404030301010803" pitchFamily="18" charset="0"/>
              </a:rPr>
              <a:t>Juliet Gerrard : </a:t>
            </a:r>
            <a:r>
              <a:rPr lang="en-AU" sz="1600" b="1" dirty="0">
                <a:solidFill>
                  <a:srgbClr val="820000"/>
                </a:solidFill>
                <a:latin typeface="Garamond" panose="02020404030301010803" pitchFamily="18" charset="0"/>
              </a:rPr>
              <a:t>Chief Science Advisor, Office of the Prime Minister, New Zealand</a:t>
            </a:r>
          </a:p>
          <a:p>
            <a:pPr algn="l">
              <a:lnSpc>
                <a:spcPct val="114000"/>
              </a:lnSpc>
              <a:spcBef>
                <a:spcPts val="0"/>
              </a:spcBef>
            </a:pPr>
            <a:endParaRPr lang="en-US" sz="1600" b="1" dirty="0">
              <a:solidFill>
                <a:srgbClr val="820000"/>
              </a:solidFill>
              <a:latin typeface="Garamond" panose="02020404030301010803" pitchFamily="18" charset="0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</a:pPr>
            <a:r>
              <a:rPr lang="en-US" sz="1600" b="1" dirty="0">
                <a:solidFill>
                  <a:srgbClr val="820000"/>
                </a:solidFill>
                <a:latin typeface="Garamond" panose="02020404030301010803" pitchFamily="18" charset="0"/>
              </a:rPr>
              <a:t>Ernest Aryeetey: </a:t>
            </a:r>
            <a:r>
              <a:rPr lang="en-AU" sz="1600" b="1" dirty="0">
                <a:solidFill>
                  <a:srgbClr val="820000"/>
                </a:solidFill>
                <a:latin typeface="Garamond" panose="02020404030301010803" pitchFamily="18" charset="0"/>
              </a:rPr>
              <a:t>Secretary-General of the African Research Universities Alliance (ARUA) and former Vice-Chancellor of the University of Ghana, Ghana </a:t>
            </a:r>
          </a:p>
          <a:p>
            <a:pPr algn="l">
              <a:lnSpc>
                <a:spcPct val="114000"/>
              </a:lnSpc>
              <a:spcBef>
                <a:spcPts val="0"/>
              </a:spcBef>
            </a:pPr>
            <a:endParaRPr lang="en-US" sz="1600" b="1" dirty="0">
              <a:solidFill>
                <a:srgbClr val="820000"/>
              </a:solidFill>
              <a:latin typeface="Garamond" panose="02020404030301010803" pitchFamily="18" charset="0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</a:pPr>
            <a:r>
              <a:rPr lang="en-US" sz="1600" b="1" dirty="0">
                <a:solidFill>
                  <a:srgbClr val="820000"/>
                </a:solidFill>
                <a:latin typeface="Garamond" panose="02020404030301010803" pitchFamily="18" charset="0"/>
              </a:rPr>
              <a:t>Toby Smith: </a:t>
            </a:r>
            <a:r>
              <a:rPr lang="en-AU" sz="1600" b="1" dirty="0">
                <a:solidFill>
                  <a:srgbClr val="820000"/>
                </a:solidFill>
                <a:latin typeface="Garamond" panose="02020404030301010803" pitchFamily="18" charset="0"/>
              </a:rPr>
              <a:t>Vice President for Policy at the Association of American Universities, USA</a:t>
            </a:r>
          </a:p>
          <a:p>
            <a:pPr algn="l">
              <a:lnSpc>
                <a:spcPct val="114000"/>
              </a:lnSpc>
              <a:spcBef>
                <a:spcPts val="0"/>
              </a:spcBef>
            </a:pPr>
            <a:endParaRPr lang="en-US" sz="1600" b="1" dirty="0">
              <a:solidFill>
                <a:srgbClr val="820000"/>
              </a:solidFill>
              <a:latin typeface="Garamond" panose="02020404030301010803" pitchFamily="18" charset="0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</a:pPr>
            <a:r>
              <a:rPr lang="en-US" sz="1600" b="1" dirty="0">
                <a:solidFill>
                  <a:srgbClr val="820000"/>
                </a:solidFill>
                <a:latin typeface="Garamond" panose="02020404030301010803" pitchFamily="18" charset="0"/>
              </a:rPr>
              <a:t>Daya Reddy: </a:t>
            </a:r>
            <a:r>
              <a:rPr lang="en-AU" sz="1600" b="1" dirty="0">
                <a:solidFill>
                  <a:srgbClr val="820000"/>
                </a:solidFill>
                <a:latin typeface="Garamond" panose="02020404030301010803" pitchFamily="18" charset="0"/>
              </a:rPr>
              <a:t>President of International Science Council, South Africa </a:t>
            </a:r>
          </a:p>
          <a:p>
            <a:pPr algn="l">
              <a:lnSpc>
                <a:spcPct val="114000"/>
              </a:lnSpc>
              <a:spcBef>
                <a:spcPts val="0"/>
              </a:spcBef>
            </a:pPr>
            <a:r>
              <a:rPr lang="en-AU" sz="1600" b="1" dirty="0">
                <a:solidFill>
                  <a:srgbClr val="820000"/>
                </a:solidFill>
                <a:latin typeface="Garamond" panose="02020404030301010803" pitchFamily="18" charset="0"/>
              </a:rPr>
              <a:t>	</a:t>
            </a:r>
            <a:endParaRPr lang="en-US" sz="1600" b="1" dirty="0">
              <a:solidFill>
                <a:srgbClr val="820000"/>
              </a:solidFill>
              <a:latin typeface="Garamond" panose="02020404030301010803" pitchFamily="18" charset="0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</a:pPr>
            <a:endParaRPr lang="en-US" sz="1600" b="1" dirty="0">
              <a:solidFill>
                <a:srgbClr val="820000"/>
              </a:solidFill>
              <a:latin typeface="Garamond" panose="02020404030301010803" pitchFamily="18" charset="0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</a:pPr>
            <a:endParaRPr lang="en-US" sz="1600" b="1" dirty="0">
              <a:solidFill>
                <a:srgbClr val="820000"/>
              </a:solidFill>
              <a:latin typeface="Garamond" panose="02020404030301010803" pitchFamily="18" charset="0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</a:pPr>
            <a:endParaRPr lang="en-US" sz="1600" b="1" dirty="0">
              <a:solidFill>
                <a:srgbClr val="820000"/>
              </a:solidFill>
              <a:latin typeface="Garamond" panose="02020404030301010803" pitchFamily="18" charset="0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</a:pPr>
            <a:endParaRPr lang="en-US" sz="1600" b="1" dirty="0">
              <a:solidFill>
                <a:srgbClr val="820000"/>
              </a:solidFill>
              <a:latin typeface="Garamond" panose="02020404030301010803" pitchFamily="18" charset="0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</a:pPr>
            <a:endParaRPr lang="en-US" sz="1700" b="1" dirty="0">
              <a:solidFill>
                <a:prstClr val="white">
                  <a:lumMod val="50000"/>
                </a:prstClr>
              </a:solidFill>
              <a:latin typeface="Garamond" panose="02020404030301010803" pitchFamily="18" charset="0"/>
            </a:endParaRPr>
          </a:p>
        </p:txBody>
      </p:sp>
      <p:sp>
        <p:nvSpPr>
          <p:cNvPr id="19" name="Tekstvak 5">
            <a:extLst>
              <a:ext uri="{FF2B5EF4-FFF2-40B4-BE49-F238E27FC236}">
                <a16:creationId xmlns:a16="http://schemas.microsoft.com/office/drawing/2014/main" id="{70E62050-A28B-4126-8D0F-059115A45AA4}"/>
              </a:ext>
            </a:extLst>
          </p:cNvPr>
          <p:cNvSpPr txBox="1">
            <a:spLocks/>
          </p:cNvSpPr>
          <p:nvPr/>
        </p:nvSpPr>
        <p:spPr>
          <a:xfrm>
            <a:off x="4521200" y="120802"/>
            <a:ext cx="767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400" dirty="0">
                <a:solidFill>
                  <a:srgbClr val="820000"/>
                </a:solidFill>
                <a:latin typeface="Garamond" panose="02020404030301010803" pitchFamily="18" charset="0"/>
              </a:rPr>
              <a:t>Impact of Science </a:t>
            </a:r>
          </a:p>
          <a:p>
            <a:pPr lvl="0" algn="r"/>
            <a:r>
              <a:rPr lang="en-US" sz="2000" dirty="0">
                <a:solidFill>
                  <a:prstClr val="black"/>
                </a:solidFill>
                <a:latin typeface="Garamond" panose="02020404030301010803" pitchFamily="18" charset="0"/>
              </a:rPr>
              <a:t>23-25 June, 2021</a:t>
            </a:r>
          </a:p>
          <a:p>
            <a:pPr lvl="0" algn="r"/>
            <a:endParaRPr lang="en-US" sz="2000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22" name="Tekstvak 14">
            <a:extLst>
              <a:ext uri="{FF2B5EF4-FFF2-40B4-BE49-F238E27FC236}">
                <a16:creationId xmlns:a16="http://schemas.microsoft.com/office/drawing/2014/main" id="{1185129F-A4DB-4302-A212-19D3111E1A32}"/>
              </a:ext>
            </a:extLst>
          </p:cNvPr>
          <p:cNvSpPr txBox="1"/>
          <p:nvPr/>
        </p:nvSpPr>
        <p:spPr>
          <a:xfrm>
            <a:off x="9620834" y="6234477"/>
            <a:ext cx="2478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dirty="0">
                <a:latin typeface="Garamond" panose="02020404030301010803" pitchFamily="18" charset="0"/>
              </a:rPr>
              <a:t>#IOS21</a:t>
            </a:r>
          </a:p>
          <a:p>
            <a:pPr algn="r"/>
            <a:endParaRPr lang="nl-NL" sz="2400" b="1" dirty="0">
              <a:latin typeface="Garamond" panose="02020404030301010803" pitchFamily="18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7CD1743-BE5D-44FC-8A0F-4602AF6E21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420" y="3130370"/>
            <a:ext cx="1998416" cy="28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40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83769"/>
            <a:ext cx="10565176" cy="2852737"/>
          </a:xfrm>
        </p:spPr>
        <p:txBody>
          <a:bodyPr>
            <a:normAutofit/>
          </a:bodyPr>
          <a:lstStyle/>
          <a:p>
            <a:r>
              <a:rPr lang="en-US" sz="4400" b="1"/>
              <a:t>Promoting coherence about impact within the science eco-system</a:t>
            </a:r>
            <a:br>
              <a:rPr lang="en-US" sz="3800"/>
            </a:br>
            <a:r>
              <a:rPr lang="en-US" sz="400" cap="none"/>
              <a:t> </a:t>
            </a:r>
            <a:br>
              <a:rPr lang="en-US" sz="400" b="1" cap="none"/>
            </a:br>
            <a:r>
              <a:rPr lang="en-US" sz="3200" cap="none"/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6473" y="4179329"/>
            <a:ext cx="9800153" cy="18949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Tobin L. Smith, Association of American Universities 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Impact of Science 2021 South Africa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25 June 2021</a:t>
            </a:r>
            <a:r>
              <a:rPr lang="en-US">
                <a:solidFill>
                  <a:schemeClr val="bg1">
                    <a:lumMod val="50000"/>
                  </a:schemeClr>
                </a:solidFill>
              </a:rPr>
              <a:t>   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7351" t="31844" r="7964" b="32224"/>
          <a:stretch/>
        </p:blipFill>
        <p:spPr>
          <a:xfrm>
            <a:off x="402672" y="4645901"/>
            <a:ext cx="3657600" cy="155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3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76"/>
    </mc:Choice>
    <mc:Fallback xmlns="">
      <p:transition spd="slow" advTm="7976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3362DFFC-4DCC-48EE-B781-94D04B95F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6258" y="605010"/>
            <a:ext cx="4018839" cy="526239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sz="4600">
                <a:solidFill>
                  <a:schemeClr val="bg2"/>
                </a:solidFill>
              </a:rPr>
              <a:t>What is Needed to Promote Coherence About Impact within the Science       Eco-System</a:t>
            </a:r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8B8B265-E68C-4B64-9238-781F0102C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774103" y="284400"/>
            <a:ext cx="6191384" cy="6858000"/>
          </a:xfrm>
        </p:spPr>
        <p:txBody>
          <a:bodyPr anchor="ctr">
            <a:normAutofit/>
          </a:bodyPr>
          <a:lstStyle/>
          <a:p>
            <a:pPr eaLnBrk="1" hangingPunct="1">
              <a:buFontTx/>
              <a:buNone/>
            </a:pPr>
            <a:endParaRPr lang="en-US" sz="1800">
              <a:solidFill>
                <a:srgbClr val="002060"/>
              </a:solidFill>
            </a:endParaRPr>
          </a:p>
          <a:p>
            <a:pPr marL="579120" indent="-57912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800"/>
              <a:t>Understanding what is meant by ‘impact’</a:t>
            </a:r>
          </a:p>
          <a:p>
            <a:pPr marL="0" indent="0">
              <a:spcBef>
                <a:spcPts val="600"/>
              </a:spcBef>
              <a:buNone/>
            </a:pPr>
            <a:endParaRPr lang="en-US" sz="400"/>
          </a:p>
          <a:p>
            <a:pPr marL="579120" indent="-57912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800"/>
              <a:t>Framework(s) for assessing impact</a:t>
            </a:r>
          </a:p>
          <a:p>
            <a:pPr marL="0" indent="0">
              <a:spcBef>
                <a:spcPts val="600"/>
              </a:spcBef>
              <a:buNone/>
            </a:pPr>
            <a:endParaRPr lang="en-US" sz="400"/>
          </a:p>
          <a:p>
            <a:pPr marL="579120" indent="-57912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800"/>
              <a:t>Developing accompanying impact data, metrics, assessment, and evaluation tools and infrastructure </a:t>
            </a:r>
          </a:p>
          <a:p>
            <a:pPr marL="0" indent="0">
              <a:spcBef>
                <a:spcPts val="600"/>
              </a:spcBef>
              <a:buNone/>
            </a:pPr>
            <a:endParaRPr lang="en-US" sz="400"/>
          </a:p>
          <a:p>
            <a:pPr marL="579120" indent="-57912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800"/>
              <a:t>Re-examining what constitutes ‘excellence’ in the science eco-system and how we evaluate, recognize, and reward it within universities</a:t>
            </a:r>
          </a:p>
          <a:p>
            <a:pPr marL="0" indent="0" eaLnBrk="1" hangingPunct="1">
              <a:buNone/>
            </a:pPr>
            <a:endParaRPr lang="en-US" sz="1800"/>
          </a:p>
          <a:p>
            <a:pPr eaLnBrk="1" hangingPunct="1">
              <a:buFontTx/>
              <a:buNone/>
            </a:pPr>
            <a:endParaRPr lang="en-US" sz="1800"/>
          </a:p>
          <a:p>
            <a:pPr eaLnBrk="1" hangingPunct="1"/>
            <a:endParaRPr lang="en-US"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87DB53-F411-48D3-8429-728323568B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51" t="31844" r="7964" b="32224"/>
          <a:stretch/>
        </p:blipFill>
        <p:spPr>
          <a:xfrm>
            <a:off x="10411299" y="6190119"/>
            <a:ext cx="1554188" cy="5644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2461975"/>
      </p:ext>
    </p:extLst>
  </p:cSld>
  <p:clrMapOvr>
    <a:masterClrMapping/>
  </p:clrMapOvr>
  <p:transition spd="slow" advTm="1556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E807223-DF88-4D6D-970E-08919E5E0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B91B61-BFCA-4647-957E-A8269BE4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06DEDC-CE33-40BB-94BB-232151CF6650}"/>
              </a:ext>
            </a:extLst>
          </p:cNvPr>
          <p:cNvSpPr txBox="1"/>
          <p:nvPr/>
        </p:nvSpPr>
        <p:spPr>
          <a:xfrm>
            <a:off x="5379787" y="431799"/>
            <a:ext cx="5778416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9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70CD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Challenges with Developing a Shared Definition</a:t>
            </a:r>
          </a:p>
          <a:p>
            <a:pPr marL="0" marR="0" lvl="0" indent="0" algn="l" defTabSz="914400" rtl="0" eaLnBrk="1" fontAlgn="auto" latinLnBrk="0" hangingPunct="1">
              <a:lnSpc>
                <a:spcPct val="89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0070CD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9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0070CD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D1D7C6-1C89-420C-8D35-483654167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4C40F8-519D-43E9-9048-5B41B9826D30}"/>
              </a:ext>
            </a:extLst>
          </p:cNvPr>
          <p:cNvSpPr txBox="1"/>
          <p:nvPr/>
        </p:nvSpPr>
        <p:spPr>
          <a:xfrm>
            <a:off x="5237757" y="1311686"/>
            <a:ext cx="6062476" cy="34975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384048" marR="0" lvl="0" indent="-384048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Difference between scientific and societal impact </a:t>
            </a:r>
          </a:p>
          <a:p>
            <a:pPr marL="457200" marR="0" lvl="0" indent="-45720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Quantitative vs. qualitative</a:t>
            </a:r>
          </a:p>
          <a:p>
            <a:pPr marL="457200" marR="0" lvl="0" indent="-45720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Direct vs. indirect impacts </a:t>
            </a:r>
          </a:p>
          <a:p>
            <a:pPr marL="457200" marR="0" lvl="0" indent="-45720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Economic vs. social </a:t>
            </a:r>
          </a:p>
          <a:p>
            <a:pPr marL="457200" marR="0" lvl="0" indent="-45720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Retrospective vs. prospective </a:t>
            </a:r>
          </a:p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  <a:p>
            <a:pPr marL="122238" marR="0" lvl="0" indent="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Ultimately, how you define impact depends on who you are and what matters to you!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EEF91C-B032-4990-A03F-04EC604759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51" t="31844" r="7964" b="32224"/>
          <a:stretch/>
        </p:blipFill>
        <p:spPr>
          <a:xfrm>
            <a:off x="10805160" y="6292823"/>
            <a:ext cx="1260676" cy="534920"/>
          </a:xfrm>
          <a:prstGeom prst="rect">
            <a:avLst/>
          </a:prstGeom>
        </p:spPr>
      </p:pic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DBE22EC-1FB9-4065-A43D-817375DEB3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39" r="9812" b="1"/>
          <a:stretch/>
        </p:blipFill>
        <p:spPr>
          <a:xfrm>
            <a:off x="0" y="78140"/>
            <a:ext cx="4373545" cy="43531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834580C-7DE5-4F57-9C73-E5156C05E6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42" r="3972" b="-2"/>
          <a:stretch/>
        </p:blipFill>
        <p:spPr>
          <a:xfrm>
            <a:off x="25992" y="2640624"/>
            <a:ext cx="4347553" cy="421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7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1"/>
          <p:cNvSpPr>
            <a:spLocks noGrp="1"/>
          </p:cNvSpPr>
          <p:nvPr>
            <p:ph type="title" idx="4294967295"/>
          </p:nvPr>
        </p:nvSpPr>
        <p:spPr>
          <a:xfrm>
            <a:off x="1329007" y="169843"/>
            <a:ext cx="8112125" cy="896937"/>
          </a:xfrm>
        </p:spPr>
        <p:txBody>
          <a:bodyPr vert="horz" lIns="91246" tIns="45630" rIns="91246" bIns="45630" rtlCol="0" anchor="ctr">
            <a:noAutofit/>
          </a:bodyPr>
          <a:lstStyle/>
          <a:p>
            <a:pPr eaLnBrk="1" hangingPunct="1"/>
            <a:r>
              <a:rPr lang="en-US" sz="4000" b="1">
                <a:solidFill>
                  <a:srgbClr val="0070C0"/>
                </a:solidFill>
              </a:rPr>
              <a:t>Frameworks for Assessing Impacts </a:t>
            </a:r>
          </a:p>
        </p:txBody>
      </p:sp>
      <p:sp>
        <p:nvSpPr>
          <p:cNvPr id="12293" name="Line 24"/>
          <p:cNvSpPr>
            <a:spLocks noChangeShapeType="1"/>
          </p:cNvSpPr>
          <p:nvPr/>
        </p:nvSpPr>
        <p:spPr bwMode="auto">
          <a:xfrm flipV="1">
            <a:off x="3653078" y="3157753"/>
            <a:ext cx="5427421" cy="13403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64191" tIns="32090" rIns="64191" bIns="320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2294" name="Line 25"/>
          <p:cNvSpPr>
            <a:spLocks noChangeShapeType="1"/>
          </p:cNvSpPr>
          <p:nvPr/>
        </p:nvSpPr>
        <p:spPr bwMode="auto">
          <a:xfrm>
            <a:off x="4939411" y="3767433"/>
            <a:ext cx="241259" cy="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64191" tIns="32090" rIns="64191" bIns="320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2295" name="Line 26"/>
          <p:cNvSpPr>
            <a:spLocks noChangeShapeType="1"/>
          </p:cNvSpPr>
          <p:nvPr/>
        </p:nvSpPr>
        <p:spPr bwMode="auto">
          <a:xfrm>
            <a:off x="6766545" y="3746211"/>
            <a:ext cx="241259" cy="6702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64191" tIns="32090" rIns="64191" bIns="3209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2296" name="Rectangle 27"/>
          <p:cNvSpPr>
            <a:spLocks noChangeArrowheads="1"/>
          </p:cNvSpPr>
          <p:nvPr/>
        </p:nvSpPr>
        <p:spPr bwMode="auto">
          <a:xfrm>
            <a:off x="11078568" y="4011085"/>
            <a:ext cx="1834694" cy="3725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64191" tIns="32090" rIns="64191" bIns="3209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宋体" charset="-122"/>
                <a:cs typeface="+mn-cs"/>
              </a:rPr>
              <a:t>Development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宋体" charset="-122"/>
                <a:cs typeface="+mn-cs"/>
              </a:rPr>
              <a:t> </a:t>
            </a:r>
          </a:p>
        </p:txBody>
      </p:sp>
      <p:sp>
        <p:nvSpPr>
          <p:cNvPr id="12297" name="Rectangle 28"/>
          <p:cNvSpPr>
            <a:spLocks noChangeArrowheads="1"/>
          </p:cNvSpPr>
          <p:nvPr/>
        </p:nvSpPr>
        <p:spPr bwMode="auto">
          <a:xfrm>
            <a:off x="5385070" y="3410499"/>
            <a:ext cx="1257030" cy="6803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64191" tIns="32090" rIns="64191" bIns="3209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宋体" charset="-122"/>
                <a:cs typeface="+mn-cs"/>
              </a:rPr>
              <a:t>Applied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宋体" charset="-122"/>
                <a:cs typeface="+mn-cs"/>
              </a:rPr>
              <a:t>Research </a:t>
            </a:r>
          </a:p>
        </p:txBody>
      </p:sp>
      <p:sp>
        <p:nvSpPr>
          <p:cNvPr id="12298" name="Rectangle 29"/>
          <p:cNvSpPr>
            <a:spLocks noChangeArrowheads="1"/>
          </p:cNvSpPr>
          <p:nvPr/>
        </p:nvSpPr>
        <p:spPr bwMode="auto">
          <a:xfrm>
            <a:off x="3597967" y="3437307"/>
            <a:ext cx="1137043" cy="6803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64191" tIns="32090" rIns="64191" bIns="3209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宋体" charset="-122"/>
                <a:cs typeface="+mn-cs"/>
              </a:rPr>
              <a:t>Basic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宋体" charset="-122"/>
                <a:cs typeface="+mn-cs"/>
              </a:rPr>
              <a:t>Research</a:t>
            </a: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宋体" charset="-122"/>
                <a:cs typeface="+mn-cs"/>
              </a:rPr>
              <a:t> </a:t>
            </a:r>
          </a:p>
        </p:txBody>
      </p:sp>
      <p:pic>
        <p:nvPicPr>
          <p:cNvPr id="1028" name="Picture 4" descr="New special report highlights NSF-funded broader impacts- All Images | NSF  - National Science Foundation">
            <a:extLst>
              <a:ext uri="{FF2B5EF4-FFF2-40B4-BE49-F238E27FC236}">
                <a16:creationId xmlns:a16="http://schemas.microsoft.com/office/drawing/2014/main" id="{709ECCE6-A3DF-42FA-BCAF-2BE588155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73" y="4242388"/>
            <a:ext cx="3763352" cy="243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earch Excellence Framework">
            <a:extLst>
              <a:ext uri="{FF2B5EF4-FFF2-40B4-BE49-F238E27FC236}">
                <a16:creationId xmlns:a16="http://schemas.microsoft.com/office/drawing/2014/main" id="{3C256123-A83F-4BAE-9543-D2BF9396B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37002"/>
            <a:ext cx="3145054" cy="203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text, music, guitar&#10;&#10;Description automatically generated">
            <a:extLst>
              <a:ext uri="{FF2B5EF4-FFF2-40B4-BE49-F238E27FC236}">
                <a16:creationId xmlns:a16="http://schemas.microsoft.com/office/drawing/2014/main" id="{C9C956AC-58E2-431E-A45E-C71AF0F6E3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6027" y="2173893"/>
            <a:ext cx="5073380" cy="1878113"/>
          </a:xfrm>
          <a:prstGeom prst="rect">
            <a:avLst/>
          </a:prstGeom>
        </p:spPr>
      </p:pic>
      <p:pic>
        <p:nvPicPr>
          <p:cNvPr id="1032" name="Picture 8" descr="The CIHR Perspective on Impact Measurement Presentation to">
            <a:extLst>
              <a:ext uri="{FF2B5EF4-FFF2-40B4-BE49-F238E27FC236}">
                <a16:creationId xmlns:a16="http://schemas.microsoft.com/office/drawing/2014/main" id="{FC561101-23AC-43EB-9EE6-DBDFA4E88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467" y="3342258"/>
            <a:ext cx="4485247" cy="334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D6C38A8-9C67-40F1-AA7F-B81805269C9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351" t="31844" r="7964" b="32224"/>
          <a:stretch/>
        </p:blipFill>
        <p:spPr>
          <a:xfrm>
            <a:off x="10562878" y="6068389"/>
            <a:ext cx="1433037" cy="608055"/>
          </a:xfrm>
          <a:prstGeom prst="rect">
            <a:avLst/>
          </a:prstGeom>
        </p:spPr>
      </p:pic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D67BE850-6B6A-4CE9-96B3-69568F5A0F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42753" y="4391593"/>
            <a:ext cx="796757" cy="800314"/>
          </a:xfrm>
          <a:prstGeom prst="rect">
            <a:avLst/>
          </a:prstGeom>
        </p:spPr>
      </p:pic>
      <p:pic>
        <p:nvPicPr>
          <p:cNvPr id="1034" name="Picture 10" descr="Excellence in Research for Australia">
            <a:extLst>
              <a:ext uri="{FF2B5EF4-FFF2-40B4-BE49-F238E27FC236}">
                <a16:creationId xmlns:a16="http://schemas.microsoft.com/office/drawing/2014/main" id="{6BD0D3D2-B6D0-4388-9A2E-695DDEB63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498" y="1138833"/>
            <a:ext cx="6008902" cy="86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378125"/>
      </p:ext>
    </p:extLst>
  </p:cSld>
  <p:clrMapOvr>
    <a:masterClrMapping/>
  </p:clrMapOvr>
  <p:transition spd="med" advTm="128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>
            <a:extLst>
              <a:ext uri="{FF2B5EF4-FFF2-40B4-BE49-F238E27FC236}">
                <a16:creationId xmlns:a16="http://schemas.microsoft.com/office/drawing/2014/main" id="{57500303-A207-4812-BEB9-51E132FEB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80" name="Freeform 6">
              <a:extLst>
                <a:ext uri="{FF2B5EF4-FFF2-40B4-BE49-F238E27FC236}">
                  <a16:creationId xmlns:a16="http://schemas.microsoft.com/office/drawing/2014/main" id="{10118C91-C025-4776-BE95-E9926378E7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81" name="Freeform 6">
              <a:extLst>
                <a:ext uri="{FF2B5EF4-FFF2-40B4-BE49-F238E27FC236}">
                  <a16:creationId xmlns:a16="http://schemas.microsoft.com/office/drawing/2014/main" id="{339174D0-30E8-4BBF-BF81-5DDAC33C0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D9D9D0AB-1E2F-44A8-B9C6-FA4098301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C6F9611-3A25-4FAD-9475-8A7660979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0711"/>
            <a:ext cx="4060371" cy="585714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4ABD33F5-32D6-408A-A34E-016A7CAC7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7961" y="577847"/>
            <a:ext cx="3584448" cy="53908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ECA892E-D6E7-40D9-90A5-A9F9A6C12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57" y="791765"/>
            <a:ext cx="3419856" cy="1507466"/>
          </a:xfrm>
          <a:prstGeom prst="rect">
            <a:avLst/>
          </a:prstGeom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2CAFBD32-D3B9-4AA1-8A52-E7788A955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7304" y="0"/>
            <a:ext cx="3712695" cy="313160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0404713-F4EB-4955-953A-3ABF20B2CC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163" y="230778"/>
            <a:ext cx="3236976" cy="26700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C131C6-E198-4566-88D8-F7DA4EFE13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961" y="2273057"/>
            <a:ext cx="3576299" cy="3065244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7B1FFF1B-D8E7-43C1-963D-013BA4049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00" y="660143"/>
            <a:ext cx="3429000" cy="338328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8D1E6CF7-6997-4310-908D-0A183A29E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00744" y="897887"/>
            <a:ext cx="2953512" cy="29077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95" name="Freeform 6">
            <a:extLst>
              <a:ext uri="{FF2B5EF4-FFF2-40B4-BE49-F238E27FC236}">
                <a16:creationId xmlns:a16="http://schemas.microsoft.com/office/drawing/2014/main" id="{9C77E800-FF01-449B-A776-7FB39BAA2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4553373" y="3751045"/>
            <a:ext cx="1609735" cy="216642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97" name="Rectangle 96">
            <a:extLst>
              <a:ext uri="{FF2B5EF4-FFF2-40B4-BE49-F238E27FC236}">
                <a16:creationId xmlns:a16="http://schemas.microsoft.com/office/drawing/2014/main" id="{D8968742-1D40-4F6B-9272-064FD1631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0486" y="6453386"/>
            <a:ext cx="573314" cy="4046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2" name="Footer Placeholder 1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30" name="Picture 6" descr="Image result for Research Excellence Framework">
            <a:hlinkClick r:id="rId5"/>
            <a:extLst>
              <a:ext uri="{FF2B5EF4-FFF2-40B4-BE49-F238E27FC236}">
                <a16:creationId xmlns:a16="http://schemas.microsoft.com/office/drawing/2014/main" id="{4FE08846-BAAE-40D0-8CC7-3B4DEF517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54" y="198125"/>
            <a:ext cx="3236976" cy="273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National Science Foundation - Wikipedia">
            <a:extLst>
              <a:ext uri="{FF2B5EF4-FFF2-40B4-BE49-F238E27FC236}">
                <a16:creationId xmlns:a16="http://schemas.microsoft.com/office/drawing/2014/main" id="{14D64C5D-DC8B-43BB-AE0A-7CACC61A5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217" y="910441"/>
            <a:ext cx="2932439" cy="293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FB37F9-3D2C-4823-9AC6-AD21550D48DD}"/>
              </a:ext>
            </a:extLst>
          </p:cNvPr>
          <p:cNvSpPr txBox="1"/>
          <p:nvPr/>
        </p:nvSpPr>
        <p:spPr>
          <a:xfrm>
            <a:off x="5003218" y="4256080"/>
            <a:ext cx="72220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  Data vs. Case Studies vs.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      Impact Plans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  Retrospective vs. Prospective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4134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E807223-DF88-4D6D-970E-08919E5E0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3B91B61-BFCA-4647-957E-A8269BE4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3647EF-8AFF-4C22-90C6-556C41CFE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8684" y="647700"/>
            <a:ext cx="6176776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9000"/>
              </a:lnSpc>
            </a:pPr>
            <a:r>
              <a:rPr lang="en-US" sz="4400"/>
              <a:t>Value of a Framework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2D1D7C6-1C89-420C-8D35-483654167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DFA0AF-C891-494D-9B0F-C6EB56ACA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8683" y="1866900"/>
            <a:ext cx="5977045" cy="3581400"/>
          </a:xfr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84048" indent="-384048"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  <a:buFont typeface="Franklin Gothic Book" panose="020B0503020102020204" pitchFamily="34" charset="0"/>
              <a:buChar char="•"/>
            </a:pPr>
            <a:r>
              <a:rPr lang="en-US" sz="3600">
                <a:solidFill>
                  <a:schemeClr val="tx1"/>
                </a:solidFill>
              </a:rPr>
              <a:t>Develops common language and understanding </a:t>
            </a:r>
          </a:p>
          <a:p>
            <a:pPr marL="384048" indent="-384048"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  <a:buFont typeface="Franklin Gothic Book" panose="020B0503020102020204" pitchFamily="34" charset="0"/>
              <a:buChar char="•"/>
            </a:pPr>
            <a:r>
              <a:rPr lang="en-US" sz="3600">
                <a:solidFill>
                  <a:schemeClr val="tx1"/>
                </a:solidFill>
              </a:rPr>
              <a:t>Helps organize information and concepts </a:t>
            </a:r>
          </a:p>
          <a:p>
            <a:pPr marL="384048" indent="-384048"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  <a:buFont typeface="Franklin Gothic Book" panose="020B0503020102020204" pitchFamily="34" charset="0"/>
              <a:buChar char="•"/>
            </a:pPr>
            <a:r>
              <a:rPr lang="en-US" sz="3600">
                <a:solidFill>
                  <a:schemeClr val="tx1"/>
                </a:solidFill>
              </a:rPr>
              <a:t>Provides shared definitions </a:t>
            </a:r>
          </a:p>
          <a:p>
            <a:pPr marL="384048" indent="-384048"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  <a:buFont typeface="Franklin Gothic Book" panose="020B0503020102020204" pitchFamily="34" charset="0"/>
              <a:buChar char="•"/>
            </a:pPr>
            <a:r>
              <a:rPr lang="en-US" sz="3600">
                <a:solidFill>
                  <a:schemeClr val="tx1"/>
                </a:solidFill>
              </a:rPr>
              <a:t>Helps determine appropriate impact metrics and indicators </a:t>
            </a:r>
          </a:p>
          <a:p>
            <a:pPr marL="384048" indent="-384048"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  <a:buFont typeface="Franklin Gothic Book" panose="020B0503020102020204" pitchFamily="34" charset="0"/>
              <a:buChar char="•"/>
            </a:pPr>
            <a:r>
              <a:rPr lang="en-US" sz="3600">
                <a:solidFill>
                  <a:schemeClr val="tx1"/>
                </a:solidFill>
              </a:rPr>
              <a:t>Can help communicate scientific impact to outside stakeholders</a:t>
            </a:r>
          </a:p>
          <a:p>
            <a:pPr marL="384048" indent="-384048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endParaRPr lang="en-US" sz="3600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52F4FC1-3633-4376-90AB-AB23D0C23F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51" t="31844" r="7964" b="32224"/>
          <a:stretch/>
        </p:blipFill>
        <p:spPr>
          <a:xfrm>
            <a:off x="10536382" y="6107209"/>
            <a:ext cx="1510362" cy="6408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1E66EC-F069-4A29-BA98-20BD82ACE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8588" y="-376"/>
            <a:ext cx="4531001" cy="685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90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D208A-0999-4569-B662-C93125004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388620"/>
            <a:ext cx="9601200" cy="1485900"/>
          </a:xfrm>
        </p:spPr>
        <p:txBody>
          <a:bodyPr/>
          <a:lstStyle/>
          <a:p>
            <a:r>
              <a:rPr lang="en-US"/>
              <a:t>D</a:t>
            </a:r>
            <a:r>
              <a:rPr lang="en-US" sz="4400"/>
              <a:t>ata, Metrics, Assessment and Evaluation </a:t>
            </a:r>
            <a:r>
              <a:rPr lang="en-US"/>
              <a:t>T</a:t>
            </a:r>
            <a:r>
              <a:rPr lang="en-US" sz="4400"/>
              <a:t>ools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B61A7-B930-4856-92E8-0A021C4D0A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15233" y="1874519"/>
            <a:ext cx="4280767" cy="5691447"/>
          </a:xfrm>
        </p:spPr>
        <p:txBody>
          <a:bodyPr>
            <a:normAutofit/>
          </a:bodyPr>
          <a:lstStyle/>
          <a:p>
            <a:pPr>
              <a:buFont typeface="Franklin Gothic Book" panose="020B05030201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</a:rPr>
              <a:t>Bibliometrics </a:t>
            </a:r>
          </a:p>
          <a:p>
            <a:pPr>
              <a:buFont typeface="Franklin Gothic Book" panose="020B05030201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</a:rPr>
              <a:t>Economic analysis</a:t>
            </a:r>
          </a:p>
          <a:p>
            <a:pPr>
              <a:buFont typeface="Franklin Gothic Book" panose="020B05030201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</a:rPr>
              <a:t>Patent analysis  </a:t>
            </a:r>
          </a:p>
          <a:p>
            <a:pPr>
              <a:buFont typeface="Franklin Gothic Book" panose="020B05030201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</a:rPr>
              <a:t>Case studies </a:t>
            </a:r>
          </a:p>
          <a:p>
            <a:pPr>
              <a:buFont typeface="Franklin Gothic Book" panose="020B05030201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</a:rPr>
              <a:t>Peer review </a:t>
            </a:r>
          </a:p>
          <a:p>
            <a:pPr>
              <a:buFont typeface="Franklin Gothic Book" panose="020B05030201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</a:rPr>
              <a:t>Data mining</a:t>
            </a:r>
          </a:p>
          <a:p>
            <a:pPr>
              <a:buFont typeface="Franklin Gothic Book" panose="020B05030201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</a:rPr>
              <a:t>Surveys/Interviews </a:t>
            </a:r>
          </a:p>
          <a:p>
            <a:pPr>
              <a:buFont typeface="Franklin Gothic Book" panose="020B05030201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</a:rPr>
              <a:t>Data Visualization </a:t>
            </a:r>
          </a:p>
          <a:p>
            <a:pPr>
              <a:buFont typeface="Franklin Gothic Book" panose="020B05030201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</a:rPr>
              <a:t>Site Visits  </a:t>
            </a:r>
          </a:p>
          <a:p>
            <a:pPr>
              <a:buFont typeface="Franklin Gothic Book" panose="020B05030201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</a:rPr>
              <a:t>Document Review 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5" name="Picture 4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DBB2289B-6F28-475E-87AB-994E203DA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667" y="1131570"/>
            <a:ext cx="4280767" cy="3092930"/>
          </a:xfrm>
          <a:prstGeom prst="rect">
            <a:avLst/>
          </a:prstGeom>
        </p:spPr>
      </p:pic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AD1E891-830B-44CD-8A44-D307FBB24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5132" y="4265226"/>
            <a:ext cx="4631635" cy="23056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4DEF7D-0D15-4C4F-9F75-876882F173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51" t="31844" r="7964" b="32224"/>
          <a:stretch/>
        </p:blipFill>
        <p:spPr>
          <a:xfrm>
            <a:off x="10779344" y="6210301"/>
            <a:ext cx="1267399" cy="537773"/>
          </a:xfrm>
          <a:prstGeom prst="rect">
            <a:avLst/>
          </a:prstGeom>
        </p:spPr>
      </p:pic>
      <p:pic>
        <p:nvPicPr>
          <p:cNvPr id="8" name="Picture 7" descr="A picture containing book, text, people, person&#10;&#10;Description automatically generated">
            <a:extLst>
              <a:ext uri="{FF2B5EF4-FFF2-40B4-BE49-F238E27FC236}">
                <a16:creationId xmlns:a16="http://schemas.microsoft.com/office/drawing/2014/main" id="{1EE02753-EAF7-445B-BF53-B512995FED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4147" y="1345722"/>
            <a:ext cx="2494104" cy="249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4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31963-8860-4F39-8EBD-21D8C6BD9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66893" y="-335830"/>
            <a:ext cx="7059473" cy="440019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06C60-2A87-41DA-961B-612020B1F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471683"/>
            <a:ext cx="5644011" cy="527858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>
                <a:solidFill>
                  <a:schemeClr val="tx1"/>
                </a:solidFill>
              </a:rPr>
              <a:t>Who: researchers, policymakers, and the public. Who are the others?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>
                <a:solidFill>
                  <a:schemeClr val="tx1"/>
                </a:solidFill>
              </a:rPr>
              <a:t>How does each view impact?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>
                <a:solidFill>
                  <a:schemeClr val="tx1"/>
                </a:solidFill>
              </a:rPr>
              <a:t>Are there ways you can determine and assess this?</a:t>
            </a:r>
          </a:p>
          <a:p>
            <a:pPr marL="685800" lvl="1" indent="-457200">
              <a:buFont typeface="Courier New" panose="02070309020205020404" pitchFamily="49" charset="0"/>
              <a:buChar char="o"/>
            </a:pPr>
            <a:r>
              <a:rPr lang="en-US" sz="2800" i="1"/>
              <a:t> </a:t>
            </a:r>
            <a:r>
              <a:rPr lang="en-US" i="1"/>
              <a:t>AAU Public Opinion Polling Initiative </a:t>
            </a:r>
            <a:endParaRPr lang="en-US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>
                <a:solidFill>
                  <a:schemeClr val="tx1"/>
                </a:solidFill>
              </a:rPr>
              <a:t>Once you know, what are your best metrics and communications strategies? 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838025-29E3-451E-83F8-24B1C5BC478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KnowYourStakeholders - PM Blog Series - Pinnacle">
            <a:extLst>
              <a:ext uri="{FF2B5EF4-FFF2-40B4-BE49-F238E27FC236}">
                <a16:creationId xmlns:a16="http://schemas.microsoft.com/office/drawing/2014/main" id="{EC4500C4-4CC3-478D-A5A2-36784E97D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97" y="0"/>
            <a:ext cx="5438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EB94F3-F357-400C-B7EF-DE480A9E8224}"/>
              </a:ext>
            </a:extLst>
          </p:cNvPr>
          <p:cNvSpPr txBox="1"/>
          <p:nvPr/>
        </p:nvSpPr>
        <p:spPr>
          <a:xfrm>
            <a:off x="5805312" y="148244"/>
            <a:ext cx="6386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70CD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Stakeholders: Who are they and what do the care about?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4BFC59-3C50-4D65-AD93-FF24AA0B60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51" t="31844" r="7964" b="32224"/>
          <a:stretch/>
        </p:blipFill>
        <p:spPr>
          <a:xfrm>
            <a:off x="10779344" y="6210301"/>
            <a:ext cx="1267399" cy="53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80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2793B903-AB42-42A0-AE97-93D366679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3647EF-8AFF-4C22-90C6-556C41CFE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52851"/>
            <a:ext cx="5495985" cy="106407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89000"/>
              </a:lnSpc>
            </a:pPr>
            <a:r>
              <a:rPr lang="en-US" sz="2800" b="1"/>
              <a:t>Reassessing What “Excellence” and “Impact” Means at Universities </a:t>
            </a:r>
            <a:br>
              <a:rPr lang="en-US" sz="4000" b="1"/>
            </a:br>
            <a:br>
              <a:rPr lang="en-US" sz="4000" b="1"/>
            </a:br>
            <a:r>
              <a:rPr lang="en-US" sz="4000" b="1"/>
              <a:t>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EC9E7FA-3295-45ED-8253-D23F9E44E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52F4FC1-3633-4376-90AB-AB23D0C23F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51" t="31844" r="7964" b="32224"/>
          <a:stretch/>
        </p:blipFill>
        <p:spPr>
          <a:xfrm>
            <a:off x="10972800" y="6292387"/>
            <a:ext cx="1073944" cy="455687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0A923C-B5D6-44DC-B286-3A486B32F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920" y="1658805"/>
            <a:ext cx="5075396" cy="4952107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600"/>
              <a:t>Dutch “Room for Everyone’s Talent”</a:t>
            </a:r>
          </a:p>
          <a:p>
            <a:pPr marL="383540" indent="-383540">
              <a:buFont typeface="Wingdings" panose="05000000000000000000" pitchFamily="2" charset="2"/>
              <a:buChar char="Ø"/>
            </a:pPr>
            <a:r>
              <a:rPr lang="en-US" sz="2600"/>
              <a:t>Reassesses how university faculty are evaluated, recognized, and rewarded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/>
              <a:t>Seeks to find a balance between the individual success and contributions to the collective</a:t>
            </a:r>
          </a:p>
          <a:p>
            <a:pPr marL="383540" indent="-383540">
              <a:buFont typeface="Wingdings" panose="05000000000000000000" pitchFamily="2" charset="2"/>
              <a:buChar char="Ø"/>
            </a:pPr>
            <a:r>
              <a:rPr lang="en-US" sz="2600"/>
              <a:t>Less focused on quantitative assessment of research and more on quality of work and contribution to scientific, educational, and societal impacts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/>
              <a:t>Hope is to broaden faculty career paths and diversity and to stimulate open science and academic leadership </a:t>
            </a:r>
          </a:p>
          <a:p>
            <a:pPr marL="0" indent="0">
              <a:buNone/>
            </a:pPr>
            <a:endParaRPr lang="en-US" sz="500"/>
          </a:p>
          <a:p>
            <a:pPr marL="396875" indent="0">
              <a:buNone/>
            </a:pPr>
            <a:r>
              <a:rPr lang="en-US" sz="3100" i="1">
                <a:solidFill>
                  <a:schemeClr val="bg2">
                    <a:lumMod val="20000"/>
                    <a:lumOff val="80000"/>
                  </a:schemeClr>
                </a:solidFill>
              </a:rPr>
              <a:t>How do we assess impact of academic units/departments and what constitutes excellence and impact at that level?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F03ED1-D0DD-402D-BB99-760A5B4D1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376"/>
            <a:ext cx="4754880" cy="6932857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BC422F-F4B9-4AAA-8EC9-29BD3E2215C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67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91">
            <a:extLst>
              <a:ext uri="{FF2B5EF4-FFF2-40B4-BE49-F238E27FC236}">
                <a16:creationId xmlns:a16="http://schemas.microsoft.com/office/drawing/2014/main" id="{8C89EA62-F38E-4285-A105-C5E1BD360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93" name="Freeform 6">
              <a:extLst>
                <a:ext uri="{FF2B5EF4-FFF2-40B4-BE49-F238E27FC236}">
                  <a16:creationId xmlns:a16="http://schemas.microsoft.com/office/drawing/2014/main" id="{2CF6E46A-CCCD-4728-B011-E147B2362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94" name="Freeform 6">
              <a:extLst>
                <a:ext uri="{FF2B5EF4-FFF2-40B4-BE49-F238E27FC236}">
                  <a16:creationId xmlns:a16="http://schemas.microsoft.com/office/drawing/2014/main" id="{2E2C684B-30C9-4689-A529-EBF1B8ADB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F6B7BFBD-C488-4B5B-ABE5-8256F3FFB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76"/>
            <a:ext cx="12191998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98" name="Freeform 6">
            <a:extLst>
              <a:ext uri="{FF2B5EF4-FFF2-40B4-BE49-F238E27FC236}">
                <a16:creationId xmlns:a16="http://schemas.microsoft.com/office/drawing/2014/main" id="{2BA7674F-A261-445A-AE3A-A0AA30620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71285" y="626654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00" name="Rectangle 99">
            <a:extLst>
              <a:ext uri="{FF2B5EF4-FFF2-40B4-BE49-F238E27FC236}">
                <a16:creationId xmlns:a16="http://schemas.microsoft.com/office/drawing/2014/main" id="{BA53A58C-A067-4B87-B48C-CB90C1FA0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6632" y="1010265"/>
            <a:ext cx="11115368" cy="58477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4B0ECB-CEB2-4B94-9238-A890900A7057}"/>
              </a:ext>
            </a:extLst>
          </p:cNvPr>
          <p:cNvSpPr txBox="1">
            <a:spLocks/>
          </p:cNvSpPr>
          <p:nvPr/>
        </p:nvSpPr>
        <p:spPr>
          <a:xfrm>
            <a:off x="1912468" y="1956654"/>
            <a:ext cx="9395270" cy="3935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9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  <a:t>  “Many academics feel there is a one-sided emphasis on research performance, frequently leading to the undervaluation of the other key areas such as education, impact, leadership and (for university medical centers) patient care."</a:t>
            </a:r>
            <a:endParaRPr kumimoji="0" lang="en-US" sz="7500" b="1" i="1" u="none" strike="noStrike" kern="1200" cap="all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Franklin Gothic Book" panose="020B0503020102020204"/>
              <a:ea typeface="+mj-ea"/>
              <a:cs typeface="+mj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3C13E76-9327-42C1-A905-8F97BBA3E5E1}"/>
              </a:ext>
            </a:extLst>
          </p:cNvPr>
          <p:cNvSpPr txBox="1">
            <a:spLocks/>
          </p:cNvSpPr>
          <p:nvPr/>
        </p:nvSpPr>
        <p:spPr>
          <a:xfrm>
            <a:off x="784743" y="2286000"/>
            <a:ext cx="5793475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4048" marR="0" lvl="0" indent="-384048" algn="l" defTabSz="914400" rtl="0" eaLnBrk="1" fontAlgn="auto" latinLnBrk="0" hangingPunct="1">
              <a:lnSpc>
                <a:spcPct val="94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Franklin Gothic Book" panose="020B0503020102020204"/>
              <a:ea typeface="+mj-ea"/>
              <a:cs typeface="+mj-cs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9187D796-A6DB-48D3-A329-1BEFEDF872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51" t="31844" r="7964" b="32224"/>
          <a:stretch/>
        </p:blipFill>
        <p:spPr>
          <a:xfrm>
            <a:off x="10332720" y="6020793"/>
            <a:ext cx="1714024" cy="72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0517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09" b="74431"/>
          <a:stretch/>
        </p:blipFill>
        <p:spPr>
          <a:xfrm>
            <a:off x="0" y="-240"/>
            <a:ext cx="6261463" cy="1272359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6113417" y="-242"/>
            <a:ext cx="6113883" cy="1541660"/>
          </a:xfrm>
          <a:prstGeom prst="rect">
            <a:avLst/>
          </a:prstGeom>
          <a:solidFill>
            <a:srgbClr val="F7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0" y="1250954"/>
            <a:ext cx="12227300" cy="580928"/>
          </a:xfrm>
          <a:prstGeom prst="rect">
            <a:avLst/>
          </a:prstGeom>
          <a:solidFill>
            <a:srgbClr val="820000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762201"/>
            <a:ext cx="12192000" cy="104508"/>
          </a:xfrm>
          <a:prstGeom prst="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8" t="10859" r="29179" b="42807"/>
          <a:stretch/>
        </p:blipFill>
        <p:spPr>
          <a:xfrm>
            <a:off x="-1" y="6298562"/>
            <a:ext cx="1549269" cy="463639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6DAA1982-755C-4897-B83D-619215647D02}"/>
              </a:ext>
            </a:extLst>
          </p:cNvPr>
          <p:cNvSpPr txBox="1">
            <a:spLocks/>
          </p:cNvSpPr>
          <p:nvPr/>
        </p:nvSpPr>
        <p:spPr>
          <a:xfrm>
            <a:off x="1700443" y="2443890"/>
            <a:ext cx="8825948" cy="3790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800"/>
              </a:spcAft>
            </a:pPr>
            <a:br>
              <a:rPr lang="nl-NL" sz="3600" dirty="0">
                <a:latin typeface="Garamond" panose="02020404030301010803" pitchFamily="18" charset="0"/>
              </a:rPr>
            </a:br>
            <a:br>
              <a:rPr lang="nl-NL" sz="3600" dirty="0">
                <a:latin typeface="Garamond" panose="02020404030301010803" pitchFamily="18" charset="0"/>
              </a:rPr>
            </a:br>
            <a:r>
              <a:rPr lang="nl-NL" sz="2900" b="1" dirty="0">
                <a:solidFill>
                  <a:srgbClr val="820000"/>
                </a:solidFill>
                <a:latin typeface="Garamond" panose="02020404030301010803" pitchFamily="18" charset="0"/>
              </a:rPr>
              <a:t>Ernest Aryeetey</a:t>
            </a:r>
          </a:p>
          <a:p>
            <a:pPr algn="ctr">
              <a:spcAft>
                <a:spcPts val="1800"/>
              </a:spcAft>
            </a:pPr>
            <a:r>
              <a:rPr lang="en-AU" sz="2500" i="1" dirty="0">
                <a:latin typeface="Garamond" panose="02020404030301010803" pitchFamily="18" charset="0"/>
              </a:rPr>
              <a:t>Secretary-General of the African Research Universities Alliance (ARUA) and former Vice-Chancellor of the University of Ghana, Ghana</a:t>
            </a:r>
          </a:p>
          <a:p>
            <a:pPr algn="ctr">
              <a:spcAft>
                <a:spcPts val="1800"/>
              </a:spcAft>
            </a:pPr>
            <a:br>
              <a:rPr lang="nl-NL" sz="3600" dirty="0">
                <a:latin typeface="Garamond" panose="02020404030301010803" pitchFamily="18" charset="0"/>
              </a:rPr>
            </a:br>
            <a:endParaRPr lang="nl-NL" sz="3600" dirty="0">
              <a:latin typeface="Garamond" panose="02020404030301010803" pitchFamily="18" charset="0"/>
            </a:endParaRPr>
          </a:p>
        </p:txBody>
      </p:sp>
      <p:sp>
        <p:nvSpPr>
          <p:cNvPr id="13" name="Tekstvak 14">
            <a:extLst>
              <a:ext uri="{FF2B5EF4-FFF2-40B4-BE49-F238E27FC236}">
                <a16:creationId xmlns:a16="http://schemas.microsoft.com/office/drawing/2014/main" id="{74A62895-764F-49FF-9F34-65DE46DAA367}"/>
              </a:ext>
            </a:extLst>
          </p:cNvPr>
          <p:cNvSpPr txBox="1"/>
          <p:nvPr/>
        </p:nvSpPr>
        <p:spPr>
          <a:xfrm>
            <a:off x="9620834" y="6234477"/>
            <a:ext cx="2478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dirty="0">
                <a:latin typeface="Garamond" panose="02020404030301010803" pitchFamily="18" charset="0"/>
              </a:rPr>
              <a:t>#IOS21</a:t>
            </a:r>
          </a:p>
        </p:txBody>
      </p:sp>
      <p:sp>
        <p:nvSpPr>
          <p:cNvPr id="11" name="Tekstvak 5">
            <a:extLst>
              <a:ext uri="{FF2B5EF4-FFF2-40B4-BE49-F238E27FC236}">
                <a16:creationId xmlns:a16="http://schemas.microsoft.com/office/drawing/2014/main" id="{92A72207-1788-41FD-B3EC-A6DA58DCD3E9}"/>
              </a:ext>
            </a:extLst>
          </p:cNvPr>
          <p:cNvSpPr txBox="1">
            <a:spLocks/>
          </p:cNvSpPr>
          <p:nvPr/>
        </p:nvSpPr>
        <p:spPr>
          <a:xfrm>
            <a:off x="4428309" y="-19281"/>
            <a:ext cx="767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400" dirty="0">
                <a:solidFill>
                  <a:srgbClr val="820000"/>
                </a:solidFill>
                <a:latin typeface="Garamond" panose="02020404030301010803" pitchFamily="18" charset="0"/>
              </a:rPr>
              <a:t>Impact of Science  </a:t>
            </a:r>
          </a:p>
          <a:p>
            <a:pPr lvl="0" algn="r"/>
            <a:r>
              <a:rPr lang="en-US" sz="2000" dirty="0">
                <a:solidFill>
                  <a:prstClr val="black"/>
                </a:solidFill>
                <a:latin typeface="Garamond" panose="02020404030301010803" pitchFamily="18" charset="0"/>
              </a:rPr>
              <a:t>23-25 June, 2021</a:t>
            </a:r>
          </a:p>
        </p:txBody>
      </p:sp>
    </p:spTree>
    <p:extLst>
      <p:ext uri="{BB962C8B-B14F-4D97-AF65-F5344CB8AC3E}">
        <p14:creationId xmlns:p14="http://schemas.microsoft.com/office/powerpoint/2010/main" val="12731547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Contact Me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74752" y="2228850"/>
            <a:ext cx="8498048" cy="3581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>
                <a:solidFill>
                  <a:srgbClr val="0070C0"/>
                </a:solidFill>
                <a:hlinkClick r:id="rId3"/>
              </a:rPr>
              <a:t>toby.smith@aau.edu</a:t>
            </a:r>
            <a:endParaRPr lang="en-US" sz="320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70C0"/>
                </a:solidFill>
              </a:rPr>
              <a:t>@SciPolGuy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70C0"/>
                </a:solidFill>
              </a:rPr>
              <a:t>@AAUniversities</a:t>
            </a:r>
          </a:p>
          <a:p>
            <a:pPr marL="0" indent="0">
              <a:buNone/>
            </a:pPr>
            <a:endParaRPr lang="en-US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3200">
                <a:solidFill>
                  <a:srgbClr val="0070C0"/>
                </a:solidFill>
              </a:rPr>
              <a:t>www.aau.edu</a:t>
            </a:r>
          </a:p>
        </p:txBody>
      </p:sp>
      <p:pic>
        <p:nvPicPr>
          <p:cNvPr id="6" name="Picture 2" descr="http://icons.iconarchive.com/icons/graphicloads/100-flat-2/256/email-icon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741" y="2286000"/>
            <a:ext cx="484632" cy="48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matt stephen\Desktop\Categories-applications-internet-icon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741" y="4568965"/>
            <a:ext cx="483540" cy="48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witte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833" y="3359243"/>
            <a:ext cx="483540" cy="48354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740" y="5867400"/>
            <a:ext cx="2230120" cy="78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78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09" b="74431"/>
          <a:stretch/>
        </p:blipFill>
        <p:spPr>
          <a:xfrm>
            <a:off x="0" y="-240"/>
            <a:ext cx="6261463" cy="1272359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6113417" y="-242"/>
            <a:ext cx="6113883" cy="1541660"/>
          </a:xfrm>
          <a:prstGeom prst="rect">
            <a:avLst/>
          </a:prstGeom>
          <a:solidFill>
            <a:srgbClr val="F7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0" y="1250954"/>
            <a:ext cx="12227300" cy="580928"/>
          </a:xfrm>
          <a:prstGeom prst="rect">
            <a:avLst/>
          </a:prstGeom>
          <a:solidFill>
            <a:srgbClr val="820000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762201"/>
            <a:ext cx="12192000" cy="104508"/>
          </a:xfrm>
          <a:prstGeom prst="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8" t="10859" r="29179" b="42807"/>
          <a:stretch/>
        </p:blipFill>
        <p:spPr>
          <a:xfrm>
            <a:off x="-1" y="6298562"/>
            <a:ext cx="1549269" cy="463639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6DAA1982-755C-4897-B83D-619215647D02}"/>
              </a:ext>
            </a:extLst>
          </p:cNvPr>
          <p:cNvSpPr txBox="1">
            <a:spLocks/>
          </p:cNvSpPr>
          <p:nvPr/>
        </p:nvSpPr>
        <p:spPr>
          <a:xfrm>
            <a:off x="1700443" y="2443890"/>
            <a:ext cx="8825948" cy="3790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800"/>
              </a:spcAft>
            </a:pPr>
            <a:br>
              <a:rPr lang="nl-NL" sz="3600" dirty="0">
                <a:latin typeface="Garamond" panose="02020404030301010803" pitchFamily="18" charset="0"/>
              </a:rPr>
            </a:br>
            <a:br>
              <a:rPr lang="nl-NL" sz="3600" dirty="0">
                <a:latin typeface="Garamond" panose="02020404030301010803" pitchFamily="18" charset="0"/>
              </a:rPr>
            </a:br>
            <a:r>
              <a:rPr lang="nl-NL" sz="2900" b="1" dirty="0">
                <a:solidFill>
                  <a:srgbClr val="820000"/>
                </a:solidFill>
                <a:latin typeface="Garamond" panose="02020404030301010803" pitchFamily="18" charset="0"/>
              </a:rPr>
              <a:t>Daya Reddy  </a:t>
            </a:r>
          </a:p>
          <a:p>
            <a:pPr algn="ctr">
              <a:lnSpc>
                <a:spcPct val="134000"/>
              </a:lnSpc>
              <a:spcAft>
                <a:spcPts val="600"/>
              </a:spcAft>
            </a:pPr>
            <a:r>
              <a:rPr lang="en-AU" sz="2500" i="1" dirty="0">
                <a:latin typeface="Garamond" panose="02020404030301010803" pitchFamily="18" charset="0"/>
              </a:rPr>
              <a:t>President of International Science Council, South Africa </a:t>
            </a:r>
          </a:p>
          <a:p>
            <a:pPr algn="ctr">
              <a:lnSpc>
                <a:spcPct val="134000"/>
              </a:lnSpc>
              <a:spcAft>
                <a:spcPts val="600"/>
              </a:spcAft>
            </a:pPr>
            <a:br>
              <a:rPr lang="nl-NL" sz="3600" dirty="0">
                <a:latin typeface="Garamond" panose="02020404030301010803" pitchFamily="18" charset="0"/>
              </a:rPr>
            </a:br>
            <a:endParaRPr lang="nl-NL" sz="3600" dirty="0">
              <a:latin typeface="Garamond" panose="02020404030301010803" pitchFamily="18" charset="0"/>
            </a:endParaRPr>
          </a:p>
        </p:txBody>
      </p:sp>
      <p:sp>
        <p:nvSpPr>
          <p:cNvPr id="13" name="Tekstvak 14">
            <a:extLst>
              <a:ext uri="{FF2B5EF4-FFF2-40B4-BE49-F238E27FC236}">
                <a16:creationId xmlns:a16="http://schemas.microsoft.com/office/drawing/2014/main" id="{74A62895-764F-49FF-9F34-65DE46DAA367}"/>
              </a:ext>
            </a:extLst>
          </p:cNvPr>
          <p:cNvSpPr txBox="1"/>
          <p:nvPr/>
        </p:nvSpPr>
        <p:spPr>
          <a:xfrm>
            <a:off x="9620834" y="6234477"/>
            <a:ext cx="2478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dirty="0">
                <a:latin typeface="Garamond" panose="02020404030301010803" pitchFamily="18" charset="0"/>
              </a:rPr>
              <a:t>#IOS21</a:t>
            </a:r>
          </a:p>
        </p:txBody>
      </p:sp>
      <p:sp>
        <p:nvSpPr>
          <p:cNvPr id="11" name="Tekstvak 5">
            <a:extLst>
              <a:ext uri="{FF2B5EF4-FFF2-40B4-BE49-F238E27FC236}">
                <a16:creationId xmlns:a16="http://schemas.microsoft.com/office/drawing/2014/main" id="{92A72207-1788-41FD-B3EC-A6DA58DCD3E9}"/>
              </a:ext>
            </a:extLst>
          </p:cNvPr>
          <p:cNvSpPr txBox="1">
            <a:spLocks/>
          </p:cNvSpPr>
          <p:nvPr/>
        </p:nvSpPr>
        <p:spPr>
          <a:xfrm>
            <a:off x="4428309" y="-19281"/>
            <a:ext cx="767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400" dirty="0">
                <a:solidFill>
                  <a:srgbClr val="820000"/>
                </a:solidFill>
                <a:latin typeface="Garamond" panose="02020404030301010803" pitchFamily="18" charset="0"/>
              </a:rPr>
              <a:t>Impact of Science  </a:t>
            </a:r>
          </a:p>
          <a:p>
            <a:pPr lvl="0" algn="r"/>
            <a:r>
              <a:rPr lang="en-US" sz="2000" dirty="0">
                <a:solidFill>
                  <a:prstClr val="black"/>
                </a:solidFill>
                <a:latin typeface="Garamond" panose="02020404030301010803" pitchFamily="18" charset="0"/>
              </a:rPr>
              <a:t>23-25 June, 2021</a:t>
            </a:r>
          </a:p>
        </p:txBody>
      </p:sp>
    </p:spTree>
    <p:extLst>
      <p:ext uri="{BB962C8B-B14F-4D97-AF65-F5344CB8AC3E}">
        <p14:creationId xmlns:p14="http://schemas.microsoft.com/office/powerpoint/2010/main" val="37538061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1345" y="3537205"/>
            <a:ext cx="7187565" cy="101028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1899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1200" cap="none" spc="-3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Noto Sans"/>
                <a:ea typeface="+mn-ea"/>
                <a:cs typeface="Noto Sans"/>
              </a:rPr>
              <a:t>Promoting </a:t>
            </a:r>
            <a:r>
              <a:rPr kumimoji="0" sz="3200" b="1" i="0" u="none" strike="noStrike" kern="1200" cap="none" spc="-1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Noto Sans"/>
                <a:ea typeface="+mn-ea"/>
                <a:cs typeface="Noto Sans"/>
              </a:rPr>
              <a:t>coherence 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Noto Sans"/>
                <a:ea typeface="+mn-ea"/>
                <a:cs typeface="Noto Sans"/>
              </a:rPr>
              <a:t>about impact  </a:t>
            </a:r>
            <a:r>
              <a:rPr kumimoji="0" sz="3200" b="1" i="0" u="none" strike="noStrike" kern="1200" cap="none" spc="-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Noto Sans"/>
                <a:ea typeface="+mn-ea"/>
                <a:cs typeface="Noto Sans"/>
              </a:rPr>
              <a:t>in the science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Noto Sans"/>
                <a:ea typeface="+mn-ea"/>
                <a:cs typeface="Noto Sans"/>
              </a:rPr>
              <a:t> </a:t>
            </a:r>
            <a:r>
              <a:rPr kumimoji="0" sz="3200" b="1" i="0" u="none" strike="noStrike" kern="1200" cap="none" spc="-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Noto Sans"/>
                <a:ea typeface="+mn-ea"/>
                <a:cs typeface="Noto Sans"/>
              </a:rPr>
              <a:t>eco-system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"/>
              <a:ea typeface="+mn-ea"/>
              <a:cs typeface="Noto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1345" y="5442204"/>
            <a:ext cx="35185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Noto Sans"/>
                <a:ea typeface="+mn-ea"/>
                <a:cs typeface="Noto Sans"/>
              </a:rPr>
              <a:t>Impact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Noto Sans"/>
                <a:ea typeface="+mn-ea"/>
                <a:cs typeface="Noto Sans"/>
              </a:rPr>
              <a:t>of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Noto Sans"/>
                <a:ea typeface="+mn-ea"/>
                <a:cs typeface="Noto Sans"/>
              </a:rPr>
              <a:t>Science, 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Noto Sans"/>
                <a:ea typeface="+mn-ea"/>
                <a:cs typeface="Noto Sans"/>
              </a:rPr>
              <a:t>AESIS 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Noto Sans"/>
                <a:ea typeface="+mn-ea"/>
                <a:cs typeface="Noto Sans"/>
              </a:rPr>
              <a:t>Cape </a:t>
            </a:r>
            <a:r>
              <a:rPr kumimoji="0" sz="2000" b="0" i="0" u="none" strike="noStrike" kern="1200" cap="none" spc="-5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Noto Sans"/>
                <a:ea typeface="+mn-ea"/>
                <a:cs typeface="Noto Sans"/>
              </a:rPr>
              <a:t>Town,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Noto Sans"/>
                <a:ea typeface="+mn-ea"/>
                <a:cs typeface="Noto Sans"/>
              </a:rPr>
              <a:t>23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Noto Sans"/>
                <a:ea typeface="+mn-ea"/>
                <a:cs typeface="Noto Sans"/>
              </a:rPr>
              <a:t>–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Noto Sans"/>
                <a:ea typeface="+mn-ea"/>
                <a:cs typeface="Noto Sans"/>
              </a:rPr>
              <a:t>25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Noto Sans"/>
                <a:ea typeface="+mn-ea"/>
                <a:cs typeface="Noto Sans"/>
              </a:rPr>
              <a:t>June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Noto Sans"/>
                <a:ea typeface="+mn-ea"/>
                <a:cs typeface="Noto Sans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Noto Sans"/>
                <a:ea typeface="+mn-ea"/>
                <a:cs typeface="Noto Sans"/>
              </a:rPr>
              <a:t>2021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"/>
              <a:ea typeface="+mn-ea"/>
              <a:cs typeface="Noto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37385" y="3708400"/>
            <a:ext cx="0" cy="2438400"/>
          </a:xfrm>
          <a:custGeom>
            <a:avLst/>
            <a:gdLst/>
            <a:ahLst/>
            <a:cxnLst/>
            <a:rect l="l" t="t" r="r" b="b"/>
            <a:pathLst>
              <a:path h="2438400">
                <a:moveTo>
                  <a:pt x="0" y="0"/>
                </a:moveTo>
                <a:lnTo>
                  <a:pt x="1" y="2438141"/>
                </a:lnTo>
              </a:path>
            </a:pathLst>
          </a:custGeom>
          <a:ln w="60325">
            <a:solidFill>
              <a:srgbClr val="20386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6350" y="6262687"/>
            <a:ext cx="12205335" cy="601980"/>
            <a:chOff x="-6350" y="6262687"/>
            <a:chExt cx="12205335" cy="601980"/>
          </a:xfrm>
        </p:grpSpPr>
        <p:sp>
          <p:nvSpPr>
            <p:cNvPr id="6" name="object 6"/>
            <p:cNvSpPr/>
            <p:nvPr/>
          </p:nvSpPr>
          <p:spPr>
            <a:xfrm>
              <a:off x="0" y="6324600"/>
              <a:ext cx="12192000" cy="533400"/>
            </a:xfrm>
            <a:custGeom>
              <a:avLst/>
              <a:gdLst/>
              <a:ahLst/>
              <a:cxnLst/>
              <a:rect l="l" t="t" r="r" b="b"/>
              <a:pathLst>
                <a:path w="12192000" h="533400">
                  <a:moveTo>
                    <a:pt x="12192000" y="0"/>
                  </a:moveTo>
                  <a:lnTo>
                    <a:pt x="0" y="0"/>
                  </a:lnTo>
                  <a:lnTo>
                    <a:pt x="0" y="533399"/>
                  </a:lnTo>
                  <a:lnTo>
                    <a:pt x="12192000" y="53339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20386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6324600"/>
              <a:ext cx="12192635" cy="533400"/>
            </a:xfrm>
            <a:custGeom>
              <a:avLst/>
              <a:gdLst/>
              <a:ahLst/>
              <a:cxnLst/>
              <a:rect l="l" t="t" r="r" b="b"/>
              <a:pathLst>
                <a:path w="12192635" h="533400">
                  <a:moveTo>
                    <a:pt x="0" y="0"/>
                  </a:moveTo>
                  <a:lnTo>
                    <a:pt x="12192006" y="0"/>
                  </a:lnTo>
                  <a:lnTo>
                    <a:pt x="12192006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0386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0299280" y="6407463"/>
              <a:ext cx="1524279" cy="38711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6291262"/>
              <a:ext cx="12192635" cy="0"/>
            </a:xfrm>
            <a:custGeom>
              <a:avLst/>
              <a:gdLst/>
              <a:ahLst/>
              <a:cxnLst/>
              <a:rect l="l" t="t" r="r" b="b"/>
              <a:pathLst>
                <a:path w="12192635">
                  <a:moveTo>
                    <a:pt x="0" y="0"/>
                  </a:moveTo>
                  <a:lnTo>
                    <a:pt x="12192006" y="1"/>
                  </a:lnTo>
                </a:path>
              </a:pathLst>
            </a:custGeom>
            <a:ln w="5715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172157" y="3974083"/>
            <a:ext cx="3608704" cy="1781175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Daya</a:t>
            </a:r>
            <a:r>
              <a:rPr kumimoji="0" sz="2400" b="1" i="0" u="none" strike="noStrike" kern="1200" cap="none" spc="-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1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Reddy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President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International </a:t>
            </a:r>
            <a:r>
              <a:rPr kumimoji="0" sz="24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Science</a:t>
            </a:r>
            <a:r>
              <a:rPr kumimoji="0" sz="2400" b="0" i="0" u="none" strike="noStrike" kern="1200" cap="none" spc="-3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Council  </a:t>
            </a:r>
            <a:r>
              <a:rPr kumimoji="0" sz="24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(ISC)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84245" y="1721611"/>
            <a:ext cx="4906645" cy="2424430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1841500" marR="0" lvl="0" indent="0" algn="l" defTabSz="914400" rtl="0" eaLnBrk="1" fontAlgn="auto" latinLnBrk="0" hangingPunct="1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130" normalizeH="0" baseline="0" noProof="0" dirty="0">
                <a:ln>
                  <a:noFill/>
                </a:ln>
                <a:solidFill>
                  <a:srgbClr val="F8931D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Coherence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996950" marR="208279" lvl="0" indent="-984885" algn="l" defTabSz="914400" rtl="0" eaLnBrk="1" fontAlgn="auto" latinLnBrk="0" hangingPunct="1">
              <a:lnSpc>
                <a:spcPct val="1478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Harmonization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of </a:t>
            </a:r>
            <a:r>
              <a:rPr kumimoji="0" sz="1800" b="0" i="0" u="none" strike="noStrike" kern="1200" cap="none" spc="-11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efforts, 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actions 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and</a:t>
            </a:r>
            <a:r>
              <a:rPr kumimoji="0" sz="1800" b="0" i="0" u="none" strike="noStrike" kern="1200" cap="none" spc="-31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assumptions  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Forming 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 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unified </a:t>
            </a:r>
            <a:r>
              <a:rPr kumimoji="0" sz="1800" b="0" i="0" u="none" strike="noStrike" kern="1200" cap="none" spc="-4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or </a:t>
            </a: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integrated</a:t>
            </a:r>
            <a:r>
              <a:rPr kumimoji="0" sz="1800" b="0" i="0" u="none" strike="noStrike" kern="1200" cap="none" spc="-39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whole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618490" marR="0" lvl="0" indent="0" algn="l" defTabSz="914400" rtl="0" eaLnBrk="1" fontAlgn="auto" latinLnBrk="0" hangingPunct="1">
              <a:lnSpc>
                <a:spcPct val="100000"/>
              </a:lnSpc>
              <a:spcBef>
                <a:spcPts val="1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1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Systematic, 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consistent 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and </a:t>
            </a: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logical</a:t>
            </a:r>
            <a:r>
              <a:rPr kumimoji="0" sz="1800" b="0" i="0" u="none" strike="noStrike" kern="1200" cap="none" spc="-26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connections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0" marR="76835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150" normalizeH="0" baseline="0" noProof="0" dirty="0">
                <a:ln>
                  <a:noFill/>
                </a:ln>
                <a:solidFill>
                  <a:srgbClr val="F8931D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The </a:t>
            </a:r>
            <a:r>
              <a:rPr kumimoji="0" sz="1800" b="1" i="0" u="none" strike="noStrike" kern="1200" cap="none" spc="-130" normalizeH="0" baseline="0" noProof="0" dirty="0">
                <a:ln>
                  <a:noFill/>
                </a:ln>
                <a:solidFill>
                  <a:srgbClr val="F8931D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science </a:t>
            </a:r>
            <a:r>
              <a:rPr kumimoji="0" sz="1800" b="1" i="0" u="none" strike="noStrike" kern="1200" cap="none" spc="-114" normalizeH="0" baseline="0" noProof="0" dirty="0">
                <a:ln>
                  <a:noFill/>
                </a:ln>
                <a:solidFill>
                  <a:srgbClr val="F8931D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eco-system</a:t>
            </a:r>
            <a:r>
              <a:rPr kumimoji="0" sz="1800" b="1" i="0" u="none" strike="noStrike" kern="1200" cap="none" spc="-140" normalizeH="0" baseline="0" noProof="0" dirty="0">
                <a:ln>
                  <a:noFill/>
                </a:ln>
                <a:solidFill>
                  <a:srgbClr val="F8931D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1" i="0" u="sng" strike="noStrike" kern="1200" cap="none" spc="-110" normalizeH="0" baseline="0" noProof="0" dirty="0">
                <a:ln>
                  <a:noFill/>
                </a:ln>
                <a:solidFill>
                  <a:srgbClr val="F8931D"/>
                </a:solidFill>
                <a:effectLst/>
                <a:uLnTx/>
                <a:uFill>
                  <a:solidFill>
                    <a:srgbClr val="F8931D"/>
                  </a:solidFill>
                </a:uFill>
                <a:latin typeface="Trebuchet MS"/>
                <a:ea typeface="+mn-ea"/>
                <a:cs typeface="Trebuchet MS"/>
              </a:rPr>
              <a:t>includes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6350" y="6262687"/>
            <a:ext cx="12205335" cy="601980"/>
            <a:chOff x="-6350" y="6262687"/>
            <a:chExt cx="12205335" cy="601980"/>
          </a:xfrm>
        </p:grpSpPr>
        <p:sp>
          <p:nvSpPr>
            <p:cNvPr id="4" name="object 4"/>
            <p:cNvSpPr/>
            <p:nvPr/>
          </p:nvSpPr>
          <p:spPr>
            <a:xfrm>
              <a:off x="0" y="6324600"/>
              <a:ext cx="12192000" cy="533400"/>
            </a:xfrm>
            <a:custGeom>
              <a:avLst/>
              <a:gdLst/>
              <a:ahLst/>
              <a:cxnLst/>
              <a:rect l="l" t="t" r="r" b="b"/>
              <a:pathLst>
                <a:path w="12192000" h="533400">
                  <a:moveTo>
                    <a:pt x="12192000" y="0"/>
                  </a:moveTo>
                  <a:lnTo>
                    <a:pt x="0" y="0"/>
                  </a:lnTo>
                  <a:lnTo>
                    <a:pt x="0" y="533399"/>
                  </a:lnTo>
                  <a:lnTo>
                    <a:pt x="12192000" y="53339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20386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324600"/>
              <a:ext cx="12192635" cy="533400"/>
            </a:xfrm>
            <a:custGeom>
              <a:avLst/>
              <a:gdLst/>
              <a:ahLst/>
              <a:cxnLst/>
              <a:rect l="l" t="t" r="r" b="b"/>
              <a:pathLst>
                <a:path w="12192635" h="533400">
                  <a:moveTo>
                    <a:pt x="0" y="0"/>
                  </a:moveTo>
                  <a:lnTo>
                    <a:pt x="12192006" y="0"/>
                  </a:lnTo>
                  <a:lnTo>
                    <a:pt x="12192006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0386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0299280" y="6407463"/>
              <a:ext cx="1524279" cy="38711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6291262"/>
              <a:ext cx="12192635" cy="0"/>
            </a:xfrm>
            <a:custGeom>
              <a:avLst/>
              <a:gdLst/>
              <a:ahLst/>
              <a:cxnLst/>
              <a:rect l="l" t="t" r="r" b="b"/>
              <a:pathLst>
                <a:path w="12192635">
                  <a:moveTo>
                    <a:pt x="0" y="0"/>
                  </a:moveTo>
                  <a:lnTo>
                    <a:pt x="12192006" y="1"/>
                  </a:lnTo>
                </a:path>
              </a:pathLst>
            </a:custGeom>
            <a:ln w="5715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124709" y="4306315"/>
            <a:ext cx="4369435" cy="1686560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2984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2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7815" algn="l"/>
                <a:tab pos="298450" algn="l"/>
              </a:tabLst>
              <a:defRPr/>
            </a:pPr>
            <a:r>
              <a:rPr kumimoji="0" sz="1800" b="0" i="0" u="none" strike="noStrike" kern="1200" cap="none" spc="-10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Scientists, 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individual 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and</a:t>
            </a:r>
            <a:r>
              <a:rPr kumimoji="0" sz="1800" b="0" i="0" u="none" strike="noStrike" kern="1200" cap="none" spc="-22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groups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2984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13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7815" algn="l"/>
                <a:tab pos="298450" algn="l"/>
              </a:tabLst>
              <a:defRPr/>
            </a:pP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Research 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and 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higher 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education</a:t>
            </a:r>
            <a:r>
              <a:rPr kumimoji="0" sz="1800" b="0" i="0" u="none" strike="noStrike" kern="1200" cap="none" spc="-30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institutions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2984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3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7815" algn="l"/>
                <a:tab pos="298450" algn="l"/>
              </a:tabLst>
              <a:defRPr/>
            </a:pPr>
            <a:r>
              <a:rPr kumimoji="0" sz="1800" b="0" i="0" u="none" strike="noStrike" kern="1200" cap="none" spc="-10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The </a:t>
            </a: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private</a:t>
            </a:r>
            <a:r>
              <a:rPr kumimoji="0" sz="1800" b="0" i="0" u="none" strike="noStrike" kern="1200" cap="none" spc="-16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sector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2984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15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7815" algn="l"/>
                <a:tab pos="298450" algn="l"/>
              </a:tabLst>
              <a:defRPr/>
            </a:pP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Policymakers 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and 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intergovernmental</a:t>
            </a:r>
            <a:r>
              <a:rPr kumimoji="0" sz="1800" b="0" i="0" u="none" strike="noStrike" kern="1200" cap="none" spc="-23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bodies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73125" y="312419"/>
            <a:ext cx="10407650" cy="110744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19000"/>
              </a:lnSpc>
              <a:spcBef>
                <a:spcPts val="50"/>
              </a:spcBef>
            </a:pPr>
            <a:r>
              <a:rPr sz="2000" b="0" spc="-60" dirty="0">
                <a:solidFill>
                  <a:srgbClr val="203864"/>
                </a:solidFill>
                <a:latin typeface="Times New Roman"/>
                <a:cs typeface="Times New Roman"/>
              </a:rPr>
              <a:t>What </a:t>
            </a:r>
            <a:r>
              <a:rPr sz="2000" spc="-60" dirty="0">
                <a:solidFill>
                  <a:srgbClr val="203864"/>
                </a:solidFill>
                <a:latin typeface="Times New Roman"/>
                <a:cs typeface="Times New Roman"/>
              </a:rPr>
              <a:t>policies </a:t>
            </a:r>
            <a:r>
              <a:rPr sz="2000" b="0" spc="-210" dirty="0">
                <a:solidFill>
                  <a:srgbClr val="203864"/>
                </a:solidFill>
                <a:latin typeface="Times New Roman"/>
                <a:cs typeface="Times New Roman"/>
              </a:rPr>
              <a:t>are </a:t>
            </a:r>
            <a:r>
              <a:rPr sz="2000" b="0" spc="-185" dirty="0">
                <a:solidFill>
                  <a:srgbClr val="203864"/>
                </a:solidFill>
                <a:latin typeface="Times New Roman"/>
                <a:cs typeface="Times New Roman"/>
              </a:rPr>
              <a:t>required </a:t>
            </a:r>
            <a:r>
              <a:rPr sz="2000" b="0" spc="-210" dirty="0">
                <a:solidFill>
                  <a:srgbClr val="203864"/>
                </a:solidFill>
                <a:latin typeface="Times New Roman"/>
                <a:cs typeface="Times New Roman"/>
              </a:rPr>
              <a:t>by </a:t>
            </a:r>
            <a:r>
              <a:rPr sz="2000" b="0" spc="-160" dirty="0">
                <a:solidFill>
                  <a:srgbClr val="203864"/>
                </a:solidFill>
                <a:latin typeface="Times New Roman"/>
                <a:cs typeface="Times New Roman"/>
              </a:rPr>
              <a:t>different </a:t>
            </a:r>
            <a:r>
              <a:rPr sz="2000" b="0" spc="-185" dirty="0">
                <a:solidFill>
                  <a:srgbClr val="203864"/>
                </a:solidFill>
                <a:latin typeface="Times New Roman"/>
                <a:cs typeface="Times New Roman"/>
              </a:rPr>
              <a:t>organisations </a:t>
            </a:r>
            <a:r>
              <a:rPr sz="2000" b="0" spc="-180" dirty="0">
                <a:solidFill>
                  <a:srgbClr val="203864"/>
                </a:solidFill>
                <a:latin typeface="Times New Roman"/>
                <a:cs typeface="Times New Roman"/>
              </a:rPr>
              <a:t>and </a:t>
            </a:r>
            <a:r>
              <a:rPr sz="2000" b="0" spc="-135" dirty="0">
                <a:solidFill>
                  <a:srgbClr val="203864"/>
                </a:solidFill>
                <a:latin typeface="Times New Roman"/>
                <a:cs typeface="Times New Roman"/>
              </a:rPr>
              <a:t>insititutions </a:t>
            </a:r>
            <a:r>
              <a:rPr sz="2000" b="0" spc="-125" dirty="0">
                <a:solidFill>
                  <a:srgbClr val="203864"/>
                </a:solidFill>
                <a:latin typeface="Times New Roman"/>
                <a:cs typeface="Times New Roman"/>
              </a:rPr>
              <a:t>in </a:t>
            </a:r>
            <a:r>
              <a:rPr sz="2000" b="0" spc="-229" dirty="0">
                <a:solidFill>
                  <a:srgbClr val="203864"/>
                </a:solidFill>
                <a:latin typeface="Times New Roman"/>
                <a:cs typeface="Times New Roman"/>
              </a:rPr>
              <a:t>order </a:t>
            </a:r>
            <a:r>
              <a:rPr sz="2000" b="0" spc="-175" dirty="0">
                <a:solidFill>
                  <a:srgbClr val="203864"/>
                </a:solidFill>
                <a:latin typeface="Times New Roman"/>
                <a:cs typeface="Times New Roman"/>
              </a:rPr>
              <a:t>to </a:t>
            </a:r>
            <a:r>
              <a:rPr sz="2000" b="0" spc="-180" dirty="0">
                <a:solidFill>
                  <a:srgbClr val="203864"/>
                </a:solidFill>
                <a:latin typeface="Times New Roman"/>
                <a:cs typeface="Times New Roman"/>
              </a:rPr>
              <a:t>implement and </a:t>
            </a:r>
            <a:r>
              <a:rPr sz="2000" b="0" spc="-204" dirty="0">
                <a:solidFill>
                  <a:srgbClr val="203864"/>
                </a:solidFill>
                <a:latin typeface="Times New Roman"/>
                <a:cs typeface="Times New Roman"/>
              </a:rPr>
              <a:t>provide </a:t>
            </a:r>
            <a:r>
              <a:rPr sz="2000" b="0" spc="-190" dirty="0">
                <a:solidFill>
                  <a:srgbClr val="203864"/>
                </a:solidFill>
                <a:latin typeface="Times New Roman"/>
                <a:cs typeface="Times New Roman"/>
              </a:rPr>
              <a:t>a </a:t>
            </a:r>
            <a:r>
              <a:rPr sz="2000" spc="-85" dirty="0">
                <a:solidFill>
                  <a:srgbClr val="203864"/>
                </a:solidFill>
                <a:latin typeface="Times New Roman"/>
                <a:cs typeface="Times New Roman"/>
              </a:rPr>
              <a:t>coherent </a:t>
            </a:r>
            <a:r>
              <a:rPr sz="2000" spc="-35" dirty="0">
                <a:solidFill>
                  <a:srgbClr val="203864"/>
                </a:solidFill>
                <a:latin typeface="Times New Roman"/>
                <a:cs typeface="Times New Roman"/>
              </a:rPr>
              <a:t>and  </a:t>
            </a:r>
            <a:r>
              <a:rPr sz="2000" i="1" spc="-55" dirty="0">
                <a:solidFill>
                  <a:srgbClr val="203864"/>
                </a:solidFill>
                <a:latin typeface="Times New Roman"/>
                <a:cs typeface="Times New Roman"/>
              </a:rPr>
              <a:t>inclusive </a:t>
            </a:r>
            <a:r>
              <a:rPr sz="2000" i="1" spc="-110" dirty="0">
                <a:solidFill>
                  <a:srgbClr val="203864"/>
                </a:solidFill>
                <a:latin typeface="Times New Roman"/>
                <a:cs typeface="Times New Roman"/>
              </a:rPr>
              <a:t>science </a:t>
            </a:r>
            <a:r>
              <a:rPr sz="2000" i="1" spc="-75" dirty="0">
                <a:solidFill>
                  <a:srgbClr val="203864"/>
                </a:solidFill>
                <a:latin typeface="Times New Roman"/>
                <a:cs typeface="Times New Roman"/>
              </a:rPr>
              <a:t>eco-system </a:t>
            </a:r>
            <a:r>
              <a:rPr sz="2000" b="0" spc="-120" dirty="0">
                <a:solidFill>
                  <a:srgbClr val="203864"/>
                </a:solidFill>
                <a:latin typeface="Times New Roman"/>
                <a:cs typeface="Times New Roman"/>
              </a:rPr>
              <a:t>that </a:t>
            </a:r>
            <a:r>
              <a:rPr sz="2000" b="0" spc="-200" dirty="0">
                <a:solidFill>
                  <a:srgbClr val="203864"/>
                </a:solidFill>
                <a:latin typeface="Times New Roman"/>
                <a:cs typeface="Times New Roman"/>
              </a:rPr>
              <a:t>allows </a:t>
            </a:r>
            <a:r>
              <a:rPr sz="2000" b="0" spc="-170" dirty="0">
                <a:solidFill>
                  <a:srgbClr val="203864"/>
                </a:solidFill>
                <a:latin typeface="Times New Roman"/>
                <a:cs typeface="Times New Roman"/>
              </a:rPr>
              <a:t>transformative </a:t>
            </a:r>
            <a:r>
              <a:rPr sz="2000" b="0" spc="-180" dirty="0">
                <a:solidFill>
                  <a:srgbClr val="203864"/>
                </a:solidFill>
                <a:latin typeface="Times New Roman"/>
                <a:cs typeface="Times New Roman"/>
              </a:rPr>
              <a:t>and </a:t>
            </a:r>
            <a:r>
              <a:rPr sz="2000" b="0" spc="-165" dirty="0">
                <a:solidFill>
                  <a:srgbClr val="203864"/>
                </a:solidFill>
                <a:latin typeface="Times New Roman"/>
                <a:cs typeface="Times New Roman"/>
              </a:rPr>
              <a:t>impactful </a:t>
            </a:r>
            <a:r>
              <a:rPr sz="2000" b="0" spc="-225" dirty="0">
                <a:solidFill>
                  <a:srgbClr val="203864"/>
                </a:solidFill>
                <a:latin typeface="Times New Roman"/>
                <a:cs typeface="Times New Roman"/>
              </a:rPr>
              <a:t>research </a:t>
            </a:r>
            <a:r>
              <a:rPr sz="2000" b="0" spc="-125" dirty="0">
                <a:solidFill>
                  <a:srgbClr val="203864"/>
                </a:solidFill>
                <a:latin typeface="Times New Roman"/>
                <a:cs typeface="Times New Roman"/>
              </a:rPr>
              <a:t>in </a:t>
            </a:r>
            <a:r>
              <a:rPr sz="2000" b="0" spc="-225" dirty="0">
                <a:solidFill>
                  <a:srgbClr val="203864"/>
                </a:solidFill>
                <a:latin typeface="Times New Roman"/>
                <a:cs typeface="Times New Roman"/>
              </a:rPr>
              <a:t>society? </a:t>
            </a:r>
            <a:r>
              <a:rPr sz="2000" b="0" spc="-15" dirty="0">
                <a:solidFill>
                  <a:srgbClr val="203864"/>
                </a:solidFill>
                <a:latin typeface="Times New Roman"/>
                <a:cs typeface="Times New Roman"/>
              </a:rPr>
              <a:t>And </a:t>
            </a:r>
            <a:r>
              <a:rPr sz="2000" b="0" spc="-245" dirty="0">
                <a:solidFill>
                  <a:srgbClr val="203864"/>
                </a:solidFill>
                <a:latin typeface="Times New Roman"/>
                <a:cs typeface="Times New Roman"/>
              </a:rPr>
              <a:t>how </a:t>
            </a:r>
            <a:r>
              <a:rPr sz="2000" b="0" spc="-229" dirty="0">
                <a:solidFill>
                  <a:srgbClr val="203864"/>
                </a:solidFill>
                <a:latin typeface="Times New Roman"/>
                <a:cs typeface="Times New Roman"/>
              </a:rPr>
              <a:t>can </a:t>
            </a:r>
            <a:r>
              <a:rPr sz="2000" b="0" spc="-210" dirty="0">
                <a:solidFill>
                  <a:srgbClr val="203864"/>
                </a:solidFill>
                <a:latin typeface="Times New Roman"/>
                <a:cs typeface="Times New Roman"/>
              </a:rPr>
              <a:t>these </a:t>
            </a:r>
            <a:r>
              <a:rPr sz="2000" b="0" spc="-204" dirty="0">
                <a:solidFill>
                  <a:srgbClr val="203864"/>
                </a:solidFill>
                <a:latin typeface="Times New Roman"/>
                <a:cs typeface="Times New Roman"/>
              </a:rPr>
              <a:t>policy  </a:t>
            </a:r>
            <a:r>
              <a:rPr sz="2000" b="0" i="1" spc="-215" dirty="0">
                <a:solidFill>
                  <a:srgbClr val="203864"/>
                </a:solidFill>
                <a:latin typeface="Times New Roman"/>
                <a:cs typeface="Times New Roman"/>
              </a:rPr>
              <a:t>perspectives </a:t>
            </a:r>
            <a:r>
              <a:rPr sz="2000" b="0" i="1" spc="-250" dirty="0">
                <a:solidFill>
                  <a:srgbClr val="203864"/>
                </a:solidFill>
                <a:latin typeface="Times New Roman"/>
                <a:cs typeface="Times New Roman"/>
              </a:rPr>
              <a:t>be </a:t>
            </a:r>
            <a:r>
              <a:rPr sz="2000" spc="-55" dirty="0">
                <a:solidFill>
                  <a:srgbClr val="203864"/>
                </a:solidFill>
                <a:latin typeface="Times New Roman"/>
                <a:cs typeface="Times New Roman"/>
              </a:rPr>
              <a:t>coordinated </a:t>
            </a:r>
            <a:r>
              <a:rPr sz="2000" b="0" spc="-175" dirty="0">
                <a:solidFill>
                  <a:srgbClr val="203864"/>
                </a:solidFill>
                <a:latin typeface="Times New Roman"/>
                <a:cs typeface="Times New Roman"/>
              </a:rPr>
              <a:t>to </a:t>
            </a:r>
            <a:r>
              <a:rPr sz="2000" b="0" spc="-229" dirty="0">
                <a:solidFill>
                  <a:srgbClr val="203864"/>
                </a:solidFill>
                <a:latin typeface="Times New Roman"/>
                <a:cs typeface="Times New Roman"/>
              </a:rPr>
              <a:t>achieve</a:t>
            </a:r>
            <a:r>
              <a:rPr sz="2000" b="0" spc="-165" dirty="0">
                <a:solidFill>
                  <a:srgbClr val="203864"/>
                </a:solidFill>
                <a:latin typeface="Times New Roman"/>
                <a:cs typeface="Times New Roman"/>
              </a:rPr>
              <a:t> </a:t>
            </a:r>
            <a:r>
              <a:rPr sz="2000" b="0" spc="-265" dirty="0">
                <a:solidFill>
                  <a:srgbClr val="203864"/>
                </a:solidFill>
                <a:latin typeface="Times New Roman"/>
                <a:cs typeface="Times New Roman"/>
              </a:rPr>
              <a:t>coherence?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18885" y="4294123"/>
            <a:ext cx="5105400" cy="1692910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2984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7815" algn="l"/>
                <a:tab pos="298450" algn="l"/>
              </a:tabLst>
              <a:defRPr/>
            </a:pPr>
            <a:r>
              <a:rPr kumimoji="0" sz="1800" b="0" i="0" u="none" strike="noStrike" kern="1200" cap="none" spc="-10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Scientific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unions, 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academies </a:t>
            </a:r>
            <a:r>
              <a:rPr kumimoji="0" sz="1800" b="0" i="0" u="none" strike="noStrike" kern="1200" cap="none" spc="23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–</a:t>
            </a:r>
            <a:r>
              <a:rPr kumimoji="0" sz="1800" b="0" i="0" u="none" strike="noStrike" kern="1200" cap="none" spc="-30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local, </a:t>
            </a: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regional, 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global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2984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7815" algn="l"/>
                <a:tab pos="298450" algn="l"/>
              </a:tabLst>
              <a:defRPr/>
            </a:pP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Funders 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and</a:t>
            </a:r>
            <a:r>
              <a:rPr kumimoji="0" sz="1800" b="0" i="0" u="none" strike="noStrike" kern="1200" cap="none" spc="-19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4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donors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2984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3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7815" algn="l"/>
                <a:tab pos="298450" algn="l"/>
              </a:tabLst>
              <a:defRPr/>
            </a:pPr>
            <a:r>
              <a:rPr kumimoji="0" sz="1800" b="0" i="0" u="none" strike="noStrike" kern="1200" cap="none" spc="-10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Civil 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society</a:t>
            </a:r>
            <a:r>
              <a:rPr kumimoji="0" sz="1800" b="0" i="0" u="none" strike="noStrike" kern="1200" cap="none" spc="-16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organizations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2984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7815" algn="l"/>
                <a:tab pos="298450" algn="l"/>
              </a:tabLst>
              <a:defRPr/>
            </a:pP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Publishers,</a:t>
            </a:r>
            <a:r>
              <a:rPr kumimoji="0" sz="1800" b="0" i="0" u="none" strike="noStrike" kern="1200" cap="none" spc="-13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journals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0491" y="1610903"/>
            <a:ext cx="11213465" cy="10795"/>
          </a:xfrm>
          <a:custGeom>
            <a:avLst/>
            <a:gdLst/>
            <a:ahLst/>
            <a:cxnLst/>
            <a:rect l="l" t="t" r="r" b="b"/>
            <a:pathLst>
              <a:path w="11213465" h="10794">
                <a:moveTo>
                  <a:pt x="0" y="10734"/>
                </a:moveTo>
                <a:lnTo>
                  <a:pt x="11213106" y="0"/>
                </a:lnTo>
              </a:path>
            </a:pathLst>
          </a:custGeom>
          <a:ln w="28575">
            <a:solidFill>
              <a:srgbClr val="2F559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8375" y="2581147"/>
            <a:ext cx="47872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spc="-200" dirty="0">
                <a:latin typeface="Trebuchet MS"/>
                <a:cs typeface="Trebuchet MS"/>
              </a:rPr>
              <a:t>The </a:t>
            </a:r>
            <a:r>
              <a:rPr i="0" spc="-145" dirty="0">
                <a:latin typeface="Trebuchet MS"/>
                <a:cs typeface="Trebuchet MS"/>
              </a:rPr>
              <a:t>contemporary </a:t>
            </a:r>
            <a:r>
              <a:rPr i="0" spc="-170" dirty="0">
                <a:latin typeface="Trebuchet MS"/>
                <a:cs typeface="Trebuchet MS"/>
              </a:rPr>
              <a:t>context </a:t>
            </a:r>
            <a:r>
              <a:rPr i="0" spc="-140" dirty="0">
                <a:latin typeface="Trebuchet MS"/>
                <a:cs typeface="Trebuchet MS"/>
              </a:rPr>
              <a:t>for</a:t>
            </a:r>
            <a:r>
              <a:rPr i="0" spc="-254" dirty="0">
                <a:latin typeface="Trebuchet MS"/>
                <a:cs typeface="Trebuchet MS"/>
              </a:rPr>
              <a:t> </a:t>
            </a:r>
            <a:r>
              <a:rPr i="0" spc="-165" dirty="0">
                <a:latin typeface="Trebuchet MS"/>
                <a:cs typeface="Trebuchet MS"/>
              </a:rPr>
              <a:t>science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6350" y="6262687"/>
            <a:ext cx="12205335" cy="601980"/>
            <a:chOff x="-6350" y="6262687"/>
            <a:chExt cx="12205335" cy="601980"/>
          </a:xfrm>
        </p:grpSpPr>
        <p:sp>
          <p:nvSpPr>
            <p:cNvPr id="4" name="object 4"/>
            <p:cNvSpPr/>
            <p:nvPr/>
          </p:nvSpPr>
          <p:spPr>
            <a:xfrm>
              <a:off x="0" y="6324600"/>
              <a:ext cx="12192000" cy="533400"/>
            </a:xfrm>
            <a:custGeom>
              <a:avLst/>
              <a:gdLst/>
              <a:ahLst/>
              <a:cxnLst/>
              <a:rect l="l" t="t" r="r" b="b"/>
              <a:pathLst>
                <a:path w="12192000" h="533400">
                  <a:moveTo>
                    <a:pt x="12192000" y="0"/>
                  </a:moveTo>
                  <a:lnTo>
                    <a:pt x="0" y="0"/>
                  </a:lnTo>
                  <a:lnTo>
                    <a:pt x="0" y="533399"/>
                  </a:lnTo>
                  <a:lnTo>
                    <a:pt x="12192000" y="53339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20386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324600"/>
              <a:ext cx="12192635" cy="533400"/>
            </a:xfrm>
            <a:custGeom>
              <a:avLst/>
              <a:gdLst/>
              <a:ahLst/>
              <a:cxnLst/>
              <a:rect l="l" t="t" r="r" b="b"/>
              <a:pathLst>
                <a:path w="12192635" h="533400">
                  <a:moveTo>
                    <a:pt x="0" y="0"/>
                  </a:moveTo>
                  <a:lnTo>
                    <a:pt x="12192006" y="0"/>
                  </a:lnTo>
                  <a:lnTo>
                    <a:pt x="12192006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0386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0299280" y="6407463"/>
              <a:ext cx="1524279" cy="38711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6291262"/>
              <a:ext cx="12192635" cy="0"/>
            </a:xfrm>
            <a:custGeom>
              <a:avLst/>
              <a:gdLst/>
              <a:ahLst/>
              <a:cxnLst/>
              <a:rect l="l" t="t" r="r" b="b"/>
              <a:pathLst>
                <a:path w="12192635">
                  <a:moveTo>
                    <a:pt x="0" y="0"/>
                  </a:moveTo>
                  <a:lnTo>
                    <a:pt x="12192006" y="1"/>
                  </a:lnTo>
                </a:path>
              </a:pathLst>
            </a:custGeom>
            <a:ln w="5715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6262687"/>
            <a:ext cx="12205335" cy="601980"/>
            <a:chOff x="-6350" y="6262687"/>
            <a:chExt cx="12205335" cy="601980"/>
          </a:xfrm>
        </p:grpSpPr>
        <p:sp>
          <p:nvSpPr>
            <p:cNvPr id="3" name="object 3"/>
            <p:cNvSpPr/>
            <p:nvPr/>
          </p:nvSpPr>
          <p:spPr>
            <a:xfrm>
              <a:off x="0" y="6324600"/>
              <a:ext cx="12192000" cy="533400"/>
            </a:xfrm>
            <a:custGeom>
              <a:avLst/>
              <a:gdLst/>
              <a:ahLst/>
              <a:cxnLst/>
              <a:rect l="l" t="t" r="r" b="b"/>
              <a:pathLst>
                <a:path w="12192000" h="533400">
                  <a:moveTo>
                    <a:pt x="12192000" y="0"/>
                  </a:moveTo>
                  <a:lnTo>
                    <a:pt x="0" y="0"/>
                  </a:lnTo>
                  <a:lnTo>
                    <a:pt x="0" y="533399"/>
                  </a:lnTo>
                  <a:lnTo>
                    <a:pt x="12192000" y="53339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20386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24600"/>
              <a:ext cx="12192635" cy="533400"/>
            </a:xfrm>
            <a:custGeom>
              <a:avLst/>
              <a:gdLst/>
              <a:ahLst/>
              <a:cxnLst/>
              <a:rect l="l" t="t" r="r" b="b"/>
              <a:pathLst>
                <a:path w="12192635" h="533400">
                  <a:moveTo>
                    <a:pt x="0" y="0"/>
                  </a:moveTo>
                  <a:lnTo>
                    <a:pt x="12192006" y="0"/>
                  </a:lnTo>
                  <a:lnTo>
                    <a:pt x="12192006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0386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0299280" y="6407463"/>
              <a:ext cx="1524279" cy="38711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291262"/>
              <a:ext cx="12192635" cy="0"/>
            </a:xfrm>
            <a:custGeom>
              <a:avLst/>
              <a:gdLst/>
              <a:ahLst/>
              <a:cxnLst/>
              <a:rect l="l" t="t" r="r" b="b"/>
              <a:pathLst>
                <a:path w="12192635">
                  <a:moveTo>
                    <a:pt x="0" y="0"/>
                  </a:moveTo>
                  <a:lnTo>
                    <a:pt x="12192006" y="1"/>
                  </a:lnTo>
                </a:path>
              </a:pathLst>
            </a:custGeom>
            <a:ln w="5715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5716" y="386588"/>
            <a:ext cx="48844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0" spc="-50" dirty="0">
                <a:latin typeface="Trebuchet MS"/>
                <a:cs typeface="Trebuchet MS"/>
              </a:rPr>
              <a:t>Major </a:t>
            </a:r>
            <a:r>
              <a:rPr sz="1800" i="0" spc="-110" dirty="0">
                <a:latin typeface="Trebuchet MS"/>
                <a:cs typeface="Trebuchet MS"/>
              </a:rPr>
              <a:t>challenges </a:t>
            </a:r>
            <a:r>
              <a:rPr sz="1800" i="0" spc="-120" dirty="0">
                <a:latin typeface="Trebuchet MS"/>
                <a:cs typeface="Trebuchet MS"/>
              </a:rPr>
              <a:t>faced </a:t>
            </a:r>
            <a:r>
              <a:rPr sz="1800" i="0" spc="-105" dirty="0">
                <a:latin typeface="Trebuchet MS"/>
                <a:cs typeface="Trebuchet MS"/>
              </a:rPr>
              <a:t>by </a:t>
            </a:r>
            <a:r>
              <a:rPr sz="1800" i="0" spc="-100" dirty="0">
                <a:latin typeface="Trebuchet MS"/>
                <a:cs typeface="Trebuchet MS"/>
              </a:rPr>
              <a:t>humanity </a:t>
            </a:r>
            <a:r>
              <a:rPr sz="1800" i="0" spc="-90" dirty="0">
                <a:latin typeface="Trebuchet MS"/>
                <a:cs typeface="Trebuchet MS"/>
              </a:rPr>
              <a:t>and </a:t>
            </a:r>
            <a:r>
              <a:rPr sz="1800" i="0" spc="-110" dirty="0">
                <a:latin typeface="Trebuchet MS"/>
                <a:cs typeface="Trebuchet MS"/>
              </a:rPr>
              <a:t>the</a:t>
            </a:r>
            <a:r>
              <a:rPr sz="1800" i="0" spc="-320" dirty="0">
                <a:latin typeface="Trebuchet MS"/>
                <a:cs typeface="Trebuchet MS"/>
              </a:rPr>
              <a:t> </a:t>
            </a:r>
            <a:r>
              <a:rPr sz="1800" i="0" spc="-105" dirty="0">
                <a:latin typeface="Trebuchet MS"/>
                <a:cs typeface="Trebuchet MS"/>
              </a:rPr>
              <a:t>planet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51952" y="959434"/>
            <a:ext cx="2736342" cy="266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338320" y="3094494"/>
            <a:ext cx="4508500" cy="2648585"/>
            <a:chOff x="4338320" y="3094494"/>
            <a:chExt cx="4508500" cy="2648585"/>
          </a:xfrm>
        </p:grpSpPr>
        <p:sp>
          <p:nvSpPr>
            <p:cNvPr id="10" name="object 10"/>
            <p:cNvSpPr/>
            <p:nvPr/>
          </p:nvSpPr>
          <p:spPr>
            <a:xfrm>
              <a:off x="4338320" y="3094494"/>
              <a:ext cx="4508500" cy="2648585"/>
            </a:xfrm>
            <a:custGeom>
              <a:avLst/>
              <a:gdLst/>
              <a:ahLst/>
              <a:cxnLst/>
              <a:rect l="l" t="t" r="r" b="b"/>
              <a:pathLst>
                <a:path w="4508500" h="2648585">
                  <a:moveTo>
                    <a:pt x="4508500" y="0"/>
                  </a:moveTo>
                  <a:lnTo>
                    <a:pt x="0" y="0"/>
                  </a:lnTo>
                  <a:lnTo>
                    <a:pt x="0" y="2648140"/>
                  </a:lnTo>
                  <a:lnTo>
                    <a:pt x="4508500" y="2648140"/>
                  </a:lnTo>
                  <a:lnTo>
                    <a:pt x="4508500" y="0"/>
                  </a:lnTo>
                  <a:close/>
                </a:path>
              </a:pathLst>
            </a:custGeom>
            <a:solidFill>
              <a:srgbClr val="00529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4338320" y="3961216"/>
              <a:ext cx="1116965" cy="231140"/>
            </a:xfrm>
            <a:custGeom>
              <a:avLst/>
              <a:gdLst/>
              <a:ahLst/>
              <a:cxnLst/>
              <a:rect l="l" t="t" r="r" b="b"/>
              <a:pathLst>
                <a:path w="1116964" h="231139">
                  <a:moveTo>
                    <a:pt x="1116957" y="0"/>
                  </a:moveTo>
                  <a:lnTo>
                    <a:pt x="0" y="0"/>
                  </a:lnTo>
                  <a:lnTo>
                    <a:pt x="0" y="231142"/>
                  </a:lnTo>
                  <a:lnTo>
                    <a:pt x="1116957" y="231142"/>
                  </a:lnTo>
                  <a:lnTo>
                    <a:pt x="1116957" y="0"/>
                  </a:lnTo>
                  <a:close/>
                </a:path>
              </a:pathLst>
            </a:custGeom>
            <a:solidFill>
              <a:srgbClr val="C4122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5455285" y="3961222"/>
              <a:ext cx="1133475" cy="231775"/>
            </a:xfrm>
            <a:custGeom>
              <a:avLst/>
              <a:gdLst/>
              <a:ahLst/>
              <a:cxnLst/>
              <a:rect l="l" t="t" r="r" b="b"/>
              <a:pathLst>
                <a:path w="1133475" h="231775">
                  <a:moveTo>
                    <a:pt x="1133382" y="0"/>
                  </a:moveTo>
                  <a:lnTo>
                    <a:pt x="0" y="0"/>
                  </a:lnTo>
                  <a:lnTo>
                    <a:pt x="0" y="231148"/>
                  </a:lnTo>
                  <a:lnTo>
                    <a:pt x="1133382" y="231148"/>
                  </a:lnTo>
                  <a:lnTo>
                    <a:pt x="1133382" y="0"/>
                  </a:lnTo>
                  <a:close/>
                </a:path>
              </a:pathLst>
            </a:custGeom>
            <a:solidFill>
              <a:srgbClr val="A23F9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6589128" y="3961222"/>
              <a:ext cx="1133475" cy="231775"/>
            </a:xfrm>
            <a:custGeom>
              <a:avLst/>
              <a:gdLst/>
              <a:ahLst/>
              <a:cxnLst/>
              <a:rect l="l" t="t" r="r" b="b"/>
              <a:pathLst>
                <a:path w="1133475" h="231775">
                  <a:moveTo>
                    <a:pt x="1133382" y="0"/>
                  </a:moveTo>
                  <a:lnTo>
                    <a:pt x="0" y="0"/>
                  </a:lnTo>
                  <a:lnTo>
                    <a:pt x="0" y="231148"/>
                  </a:lnTo>
                  <a:lnTo>
                    <a:pt x="1133382" y="231148"/>
                  </a:lnTo>
                  <a:lnTo>
                    <a:pt x="1133382" y="0"/>
                  </a:lnTo>
                  <a:close/>
                </a:path>
              </a:pathLst>
            </a:custGeom>
            <a:solidFill>
              <a:srgbClr val="F3703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7723428" y="3961216"/>
              <a:ext cx="1123950" cy="231140"/>
            </a:xfrm>
            <a:custGeom>
              <a:avLst/>
              <a:gdLst/>
              <a:ahLst/>
              <a:cxnLst/>
              <a:rect l="l" t="t" r="r" b="b"/>
              <a:pathLst>
                <a:path w="1123950" h="231139">
                  <a:moveTo>
                    <a:pt x="0" y="231142"/>
                  </a:moveTo>
                  <a:lnTo>
                    <a:pt x="1123391" y="231142"/>
                  </a:lnTo>
                  <a:lnTo>
                    <a:pt x="1123391" y="0"/>
                  </a:lnTo>
                  <a:lnTo>
                    <a:pt x="0" y="0"/>
                  </a:lnTo>
                  <a:lnTo>
                    <a:pt x="0" y="231142"/>
                  </a:lnTo>
                  <a:close/>
                </a:path>
              </a:pathLst>
            </a:custGeom>
            <a:solidFill>
              <a:srgbClr val="00B5A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338320" y="4192358"/>
            <a:ext cx="4508500" cy="1550670"/>
          </a:xfrm>
          <a:prstGeom prst="rect">
            <a:avLst/>
          </a:prstGeom>
          <a:solidFill>
            <a:srgbClr val="005295"/>
          </a:solidFill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00" b="1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Sendai</a:t>
            </a:r>
            <a:r>
              <a:rPr kumimoji="0" sz="1700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700" b="1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Framework</a:t>
            </a:r>
            <a:endParaRPr kumimoji="0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02005" marR="802005" lvl="0" indent="0" algn="ctr" defTabSz="914400" rtl="0" eaLnBrk="1" fontAlgn="auto" latinLnBrk="0" hangingPunct="1">
              <a:lnSpc>
                <a:spcPct val="1022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00" b="1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Disaster Risk</a:t>
            </a:r>
            <a:r>
              <a:rPr kumimoji="0" sz="1700" b="1" i="0" u="none" strike="noStrike" kern="120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700" b="1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Reduction  2015 </a:t>
            </a:r>
            <a:r>
              <a:rPr kumimoji="0" sz="1700" b="1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7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700" b="1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2030</a:t>
            </a:r>
            <a:endParaRPr kumimoji="0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346041" y="3100889"/>
            <a:ext cx="1841906" cy="8126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555712" y="279095"/>
            <a:ext cx="3810000" cy="11315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9065514" y="2295805"/>
            <a:ext cx="2806065" cy="3855720"/>
            <a:chOff x="9065514" y="2295805"/>
            <a:chExt cx="2806065" cy="3855720"/>
          </a:xfrm>
        </p:grpSpPr>
        <p:sp>
          <p:nvSpPr>
            <p:cNvPr id="19" name="object 19"/>
            <p:cNvSpPr/>
            <p:nvPr/>
          </p:nvSpPr>
          <p:spPr>
            <a:xfrm>
              <a:off x="11781244" y="5050821"/>
              <a:ext cx="90805" cy="263525"/>
            </a:xfrm>
            <a:custGeom>
              <a:avLst/>
              <a:gdLst/>
              <a:ahLst/>
              <a:cxnLst/>
              <a:rect l="l" t="t" r="r" b="b"/>
              <a:pathLst>
                <a:path w="90804" h="263525">
                  <a:moveTo>
                    <a:pt x="51511" y="187458"/>
                  </a:moveTo>
                  <a:lnTo>
                    <a:pt x="24485" y="200971"/>
                  </a:lnTo>
                  <a:lnTo>
                    <a:pt x="36769" y="212785"/>
                  </a:lnTo>
                  <a:lnTo>
                    <a:pt x="65755" y="240360"/>
                  </a:lnTo>
                  <a:lnTo>
                    <a:pt x="90335" y="263230"/>
                  </a:lnTo>
                  <a:lnTo>
                    <a:pt x="90335" y="215095"/>
                  </a:lnTo>
                  <a:lnTo>
                    <a:pt x="51511" y="187458"/>
                  </a:lnTo>
                  <a:close/>
                </a:path>
                <a:path w="90804" h="263525">
                  <a:moveTo>
                    <a:pt x="90335" y="167176"/>
                  </a:moveTo>
                  <a:lnTo>
                    <a:pt x="73456" y="167176"/>
                  </a:lnTo>
                  <a:lnTo>
                    <a:pt x="90335" y="179841"/>
                  </a:lnTo>
                  <a:lnTo>
                    <a:pt x="90335" y="167176"/>
                  </a:lnTo>
                  <a:close/>
                </a:path>
                <a:path w="90804" h="263525">
                  <a:moveTo>
                    <a:pt x="90335" y="0"/>
                  </a:moveTo>
                  <a:lnTo>
                    <a:pt x="9296" y="18498"/>
                  </a:lnTo>
                  <a:lnTo>
                    <a:pt x="0" y="179013"/>
                  </a:lnTo>
                  <a:lnTo>
                    <a:pt x="73456" y="167176"/>
                  </a:lnTo>
                  <a:lnTo>
                    <a:pt x="90335" y="167176"/>
                  </a:lnTo>
                  <a:lnTo>
                    <a:pt x="90335" y="0"/>
                  </a:lnTo>
                  <a:close/>
                </a:path>
              </a:pathLst>
            </a:custGeom>
            <a:solidFill>
              <a:srgbClr val="4E8DCB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1832539" y="2624276"/>
              <a:ext cx="39370" cy="201930"/>
            </a:xfrm>
            <a:custGeom>
              <a:avLst/>
              <a:gdLst/>
              <a:ahLst/>
              <a:cxnLst/>
              <a:rect l="l" t="t" r="r" b="b"/>
              <a:pathLst>
                <a:path w="39370" h="201930">
                  <a:moveTo>
                    <a:pt x="39039" y="0"/>
                  </a:moveTo>
                  <a:lnTo>
                    <a:pt x="28683" y="47563"/>
                  </a:lnTo>
                  <a:lnTo>
                    <a:pt x="0" y="189103"/>
                  </a:lnTo>
                  <a:lnTo>
                    <a:pt x="39039" y="201438"/>
                  </a:lnTo>
                  <a:lnTo>
                    <a:pt x="39039" y="0"/>
                  </a:lnTo>
                  <a:close/>
                </a:path>
              </a:pathLst>
            </a:custGeom>
            <a:solidFill>
              <a:srgbClr val="F6B13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1747792" y="3422420"/>
              <a:ext cx="123825" cy="127000"/>
            </a:xfrm>
            <a:custGeom>
              <a:avLst/>
              <a:gdLst/>
              <a:ahLst/>
              <a:cxnLst/>
              <a:rect l="l" t="t" r="r" b="b"/>
              <a:pathLst>
                <a:path w="123825" h="127000">
                  <a:moveTo>
                    <a:pt x="123786" y="0"/>
                  </a:moveTo>
                  <a:lnTo>
                    <a:pt x="111201" y="7011"/>
                  </a:lnTo>
                  <a:lnTo>
                    <a:pt x="0" y="33897"/>
                  </a:lnTo>
                  <a:lnTo>
                    <a:pt x="4483" y="117513"/>
                  </a:lnTo>
                  <a:lnTo>
                    <a:pt x="123786" y="126822"/>
                  </a:lnTo>
                  <a:lnTo>
                    <a:pt x="123786" y="0"/>
                  </a:lnTo>
                  <a:close/>
                </a:path>
              </a:pathLst>
            </a:custGeom>
            <a:solidFill>
              <a:srgbClr val="4E8DCB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11843143" y="3648938"/>
              <a:ext cx="28575" cy="153035"/>
            </a:xfrm>
            <a:custGeom>
              <a:avLst/>
              <a:gdLst/>
              <a:ahLst/>
              <a:cxnLst/>
              <a:rect l="l" t="t" r="r" b="b"/>
              <a:pathLst>
                <a:path w="28575" h="153035">
                  <a:moveTo>
                    <a:pt x="25819" y="0"/>
                  </a:moveTo>
                  <a:lnTo>
                    <a:pt x="0" y="152730"/>
                  </a:lnTo>
                  <a:lnTo>
                    <a:pt x="28435" y="152530"/>
                  </a:lnTo>
                  <a:lnTo>
                    <a:pt x="28435" y="19"/>
                  </a:lnTo>
                  <a:lnTo>
                    <a:pt x="25819" y="0"/>
                  </a:lnTo>
                  <a:close/>
                </a:path>
              </a:pathLst>
            </a:custGeom>
            <a:solidFill>
              <a:srgbClr val="EF555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11853862" y="3997604"/>
              <a:ext cx="17780" cy="50800"/>
            </a:xfrm>
            <a:custGeom>
              <a:avLst/>
              <a:gdLst/>
              <a:ahLst/>
              <a:cxnLst/>
              <a:rect l="l" t="t" r="r" b="b"/>
              <a:pathLst>
                <a:path w="17779" h="50800">
                  <a:moveTo>
                    <a:pt x="17716" y="0"/>
                  </a:moveTo>
                  <a:lnTo>
                    <a:pt x="0" y="38760"/>
                  </a:lnTo>
                  <a:lnTo>
                    <a:pt x="17716" y="50784"/>
                  </a:lnTo>
                  <a:lnTo>
                    <a:pt x="17716" y="0"/>
                  </a:lnTo>
                  <a:close/>
                </a:path>
              </a:pathLst>
            </a:custGeom>
            <a:solidFill>
              <a:srgbClr val="00223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11813782" y="5745162"/>
              <a:ext cx="58419" cy="298450"/>
            </a:xfrm>
            <a:custGeom>
              <a:avLst/>
              <a:gdLst/>
              <a:ahLst/>
              <a:cxnLst/>
              <a:rect l="l" t="t" r="r" b="b"/>
              <a:pathLst>
                <a:path w="58420" h="298450">
                  <a:moveTo>
                    <a:pt x="57797" y="255549"/>
                  </a:moveTo>
                  <a:lnTo>
                    <a:pt x="17881" y="257009"/>
                  </a:lnTo>
                  <a:lnTo>
                    <a:pt x="19392" y="297929"/>
                  </a:lnTo>
                  <a:lnTo>
                    <a:pt x="57797" y="296519"/>
                  </a:lnTo>
                  <a:lnTo>
                    <a:pt x="57797" y="255549"/>
                  </a:lnTo>
                  <a:close/>
                </a:path>
                <a:path w="58420" h="298450">
                  <a:moveTo>
                    <a:pt x="57797" y="190931"/>
                  </a:moveTo>
                  <a:lnTo>
                    <a:pt x="12382" y="192595"/>
                  </a:lnTo>
                  <a:lnTo>
                    <a:pt x="13868" y="233514"/>
                  </a:lnTo>
                  <a:lnTo>
                    <a:pt x="57797" y="231902"/>
                  </a:lnTo>
                  <a:lnTo>
                    <a:pt x="57797" y="190931"/>
                  </a:lnTo>
                  <a:close/>
                </a:path>
                <a:path w="58420" h="298450">
                  <a:moveTo>
                    <a:pt x="57797" y="126085"/>
                  </a:moveTo>
                  <a:lnTo>
                    <a:pt x="8737" y="127889"/>
                  </a:lnTo>
                  <a:lnTo>
                    <a:pt x="10236" y="168808"/>
                  </a:lnTo>
                  <a:lnTo>
                    <a:pt x="57797" y="167068"/>
                  </a:lnTo>
                  <a:lnTo>
                    <a:pt x="57797" y="126085"/>
                  </a:lnTo>
                  <a:close/>
                </a:path>
                <a:path w="58420" h="298450">
                  <a:moveTo>
                    <a:pt x="57797" y="63906"/>
                  </a:moveTo>
                  <a:lnTo>
                    <a:pt x="3200" y="65913"/>
                  </a:lnTo>
                  <a:lnTo>
                    <a:pt x="4699" y="106832"/>
                  </a:lnTo>
                  <a:lnTo>
                    <a:pt x="57797" y="104876"/>
                  </a:lnTo>
                  <a:lnTo>
                    <a:pt x="57797" y="63906"/>
                  </a:lnTo>
                  <a:close/>
                </a:path>
                <a:path w="58420" h="298450">
                  <a:moveTo>
                    <a:pt x="57797" y="0"/>
                  </a:moveTo>
                  <a:lnTo>
                    <a:pt x="0" y="2120"/>
                  </a:lnTo>
                  <a:lnTo>
                    <a:pt x="1498" y="43040"/>
                  </a:lnTo>
                  <a:lnTo>
                    <a:pt x="57797" y="40982"/>
                  </a:lnTo>
                  <a:lnTo>
                    <a:pt x="57797" y="0"/>
                  </a:lnTo>
                  <a:close/>
                </a:path>
              </a:pathLst>
            </a:custGeom>
            <a:solidFill>
              <a:srgbClr val="82A8D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11847068" y="5602838"/>
              <a:ext cx="24765" cy="118110"/>
            </a:xfrm>
            <a:custGeom>
              <a:avLst/>
              <a:gdLst/>
              <a:ahLst/>
              <a:cxnLst/>
              <a:rect l="l" t="t" r="r" b="b"/>
              <a:pathLst>
                <a:path w="24765" h="118110">
                  <a:moveTo>
                    <a:pt x="24510" y="0"/>
                  </a:moveTo>
                  <a:lnTo>
                    <a:pt x="0" y="986"/>
                  </a:lnTo>
                  <a:lnTo>
                    <a:pt x="0" y="22936"/>
                  </a:lnTo>
                  <a:lnTo>
                    <a:pt x="24510" y="22328"/>
                  </a:lnTo>
                  <a:lnTo>
                    <a:pt x="24510" y="0"/>
                  </a:lnTo>
                  <a:close/>
                </a:path>
                <a:path w="24765" h="118110">
                  <a:moveTo>
                    <a:pt x="24510" y="43174"/>
                  </a:moveTo>
                  <a:lnTo>
                    <a:pt x="18796" y="44253"/>
                  </a:lnTo>
                  <a:lnTo>
                    <a:pt x="13169" y="117604"/>
                  </a:lnTo>
                  <a:lnTo>
                    <a:pt x="24510" y="117238"/>
                  </a:lnTo>
                  <a:lnTo>
                    <a:pt x="24510" y="43174"/>
                  </a:lnTo>
                  <a:close/>
                </a:path>
              </a:pathLst>
            </a:custGeom>
            <a:solidFill>
              <a:srgbClr val="4E8DCB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11661940" y="5610593"/>
              <a:ext cx="191770" cy="126364"/>
            </a:xfrm>
            <a:custGeom>
              <a:avLst/>
              <a:gdLst/>
              <a:ahLst/>
              <a:cxnLst/>
              <a:rect l="l" t="t" r="r" b="b"/>
              <a:pathLst>
                <a:path w="191770" h="126364">
                  <a:moveTo>
                    <a:pt x="77508" y="12865"/>
                  </a:moveTo>
                  <a:lnTo>
                    <a:pt x="17856" y="13576"/>
                  </a:lnTo>
                  <a:lnTo>
                    <a:pt x="0" y="120777"/>
                  </a:lnTo>
                  <a:lnTo>
                    <a:pt x="62496" y="125768"/>
                  </a:lnTo>
                  <a:lnTo>
                    <a:pt x="77508" y="12865"/>
                  </a:lnTo>
                  <a:close/>
                </a:path>
                <a:path w="191770" h="126364">
                  <a:moveTo>
                    <a:pt x="108216" y="5715"/>
                  </a:moveTo>
                  <a:lnTo>
                    <a:pt x="93929" y="7861"/>
                  </a:lnTo>
                  <a:lnTo>
                    <a:pt x="79286" y="118986"/>
                  </a:lnTo>
                  <a:lnTo>
                    <a:pt x="100711" y="120421"/>
                  </a:lnTo>
                  <a:lnTo>
                    <a:pt x="108216" y="5715"/>
                  </a:lnTo>
                  <a:close/>
                </a:path>
                <a:path w="191770" h="126364">
                  <a:moveTo>
                    <a:pt x="164998" y="0"/>
                  </a:moveTo>
                  <a:lnTo>
                    <a:pt x="121793" y="2133"/>
                  </a:lnTo>
                  <a:lnTo>
                    <a:pt x="114287" y="120065"/>
                  </a:lnTo>
                  <a:lnTo>
                    <a:pt x="148209" y="121843"/>
                  </a:lnTo>
                  <a:lnTo>
                    <a:pt x="156425" y="78600"/>
                  </a:lnTo>
                  <a:lnTo>
                    <a:pt x="133210" y="77533"/>
                  </a:lnTo>
                  <a:lnTo>
                    <a:pt x="134277" y="60388"/>
                  </a:lnTo>
                  <a:lnTo>
                    <a:pt x="157137" y="62166"/>
                  </a:lnTo>
                  <a:lnTo>
                    <a:pt x="161785" y="34302"/>
                  </a:lnTo>
                  <a:lnTo>
                    <a:pt x="135001" y="31800"/>
                  </a:lnTo>
                  <a:lnTo>
                    <a:pt x="136436" y="19291"/>
                  </a:lnTo>
                  <a:lnTo>
                    <a:pt x="162140" y="19291"/>
                  </a:lnTo>
                  <a:lnTo>
                    <a:pt x="164998" y="0"/>
                  </a:lnTo>
                  <a:close/>
                </a:path>
                <a:path w="191770" h="126364">
                  <a:moveTo>
                    <a:pt x="191427" y="32880"/>
                  </a:moveTo>
                  <a:lnTo>
                    <a:pt x="174637" y="32156"/>
                  </a:lnTo>
                  <a:lnTo>
                    <a:pt x="166065" y="113626"/>
                  </a:lnTo>
                  <a:lnTo>
                    <a:pt x="183210" y="113626"/>
                  </a:lnTo>
                  <a:lnTo>
                    <a:pt x="191427" y="32880"/>
                  </a:lnTo>
                  <a:close/>
                </a:path>
              </a:pathLst>
            </a:custGeom>
            <a:solidFill>
              <a:srgbClr val="82A8D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11305933" y="5556415"/>
              <a:ext cx="354965" cy="184150"/>
            </a:xfrm>
            <a:custGeom>
              <a:avLst/>
              <a:gdLst/>
              <a:ahLst/>
              <a:cxnLst/>
              <a:rect l="l" t="t" r="r" b="b"/>
              <a:pathLst>
                <a:path w="354965" h="184150">
                  <a:moveTo>
                    <a:pt x="28524" y="0"/>
                  </a:moveTo>
                  <a:lnTo>
                    <a:pt x="0" y="59131"/>
                  </a:lnTo>
                  <a:lnTo>
                    <a:pt x="336283" y="183526"/>
                  </a:lnTo>
                  <a:lnTo>
                    <a:pt x="354622" y="69331"/>
                  </a:lnTo>
                  <a:lnTo>
                    <a:pt x="335213" y="67769"/>
                  </a:lnTo>
                  <a:lnTo>
                    <a:pt x="290296" y="63721"/>
                  </a:lnTo>
                  <a:lnTo>
                    <a:pt x="239836" y="58143"/>
                  </a:lnTo>
                  <a:lnTo>
                    <a:pt x="203796" y="51992"/>
                  </a:lnTo>
                  <a:lnTo>
                    <a:pt x="184434" y="46594"/>
                  </a:lnTo>
                  <a:lnTo>
                    <a:pt x="159723" y="39379"/>
                  </a:lnTo>
                  <a:lnTo>
                    <a:pt x="28524" y="0"/>
                  </a:lnTo>
                  <a:close/>
                </a:path>
              </a:pathLst>
            </a:custGeom>
            <a:solidFill>
              <a:srgbClr val="4E8DCB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11522367" y="5734988"/>
              <a:ext cx="286385" cy="248285"/>
            </a:xfrm>
            <a:custGeom>
              <a:avLst/>
              <a:gdLst/>
              <a:ahLst/>
              <a:cxnLst/>
              <a:rect l="l" t="t" r="r" b="b"/>
              <a:pathLst>
                <a:path w="286384" h="248285">
                  <a:moveTo>
                    <a:pt x="20002" y="0"/>
                  </a:moveTo>
                  <a:lnTo>
                    <a:pt x="16929" y="28470"/>
                  </a:lnTo>
                  <a:lnTo>
                    <a:pt x="156908" y="83880"/>
                  </a:lnTo>
                  <a:lnTo>
                    <a:pt x="151523" y="96192"/>
                  </a:lnTo>
                  <a:lnTo>
                    <a:pt x="12306" y="48484"/>
                  </a:lnTo>
                  <a:lnTo>
                    <a:pt x="0" y="83111"/>
                  </a:lnTo>
                  <a:lnTo>
                    <a:pt x="156133" y="140830"/>
                  </a:lnTo>
                  <a:lnTo>
                    <a:pt x="159981" y="247794"/>
                  </a:lnTo>
                  <a:lnTo>
                    <a:pt x="286105" y="243178"/>
                  </a:lnTo>
                  <a:lnTo>
                    <a:pt x="267652" y="23862"/>
                  </a:lnTo>
                  <a:lnTo>
                    <a:pt x="126898" y="25401"/>
                  </a:lnTo>
                  <a:lnTo>
                    <a:pt x="20002" y="0"/>
                  </a:lnTo>
                  <a:close/>
                </a:path>
              </a:pathLst>
            </a:custGeom>
            <a:solidFill>
              <a:srgbClr val="EF555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11298783" y="5795647"/>
              <a:ext cx="358178" cy="25639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11305464" y="5979362"/>
              <a:ext cx="566420" cy="172720"/>
            </a:xfrm>
            <a:custGeom>
              <a:avLst/>
              <a:gdLst/>
              <a:ahLst/>
              <a:cxnLst/>
              <a:rect l="l" t="t" r="r" b="b"/>
              <a:pathLst>
                <a:path w="566420" h="172720">
                  <a:moveTo>
                    <a:pt x="507225" y="64579"/>
                  </a:moveTo>
                  <a:lnTo>
                    <a:pt x="504875" y="18237"/>
                  </a:lnTo>
                  <a:lnTo>
                    <a:pt x="378218" y="25273"/>
                  </a:lnTo>
                  <a:lnTo>
                    <a:pt x="381723" y="72809"/>
                  </a:lnTo>
                  <a:lnTo>
                    <a:pt x="507225" y="64579"/>
                  </a:lnTo>
                  <a:close/>
                </a:path>
                <a:path w="566420" h="172720">
                  <a:moveTo>
                    <a:pt x="566115" y="82956"/>
                  </a:moveTo>
                  <a:lnTo>
                    <a:pt x="523354" y="83629"/>
                  </a:lnTo>
                  <a:lnTo>
                    <a:pt x="373405" y="94272"/>
                  </a:lnTo>
                  <a:lnTo>
                    <a:pt x="140703" y="52463"/>
                  </a:lnTo>
                  <a:lnTo>
                    <a:pt x="3048" y="0"/>
                  </a:lnTo>
                  <a:lnTo>
                    <a:pt x="0" y="172173"/>
                  </a:lnTo>
                  <a:lnTo>
                    <a:pt x="39801" y="172173"/>
                  </a:lnTo>
                  <a:lnTo>
                    <a:pt x="169379" y="127076"/>
                  </a:lnTo>
                  <a:lnTo>
                    <a:pt x="449605" y="141020"/>
                  </a:lnTo>
                  <a:lnTo>
                    <a:pt x="479818" y="127076"/>
                  </a:lnTo>
                  <a:lnTo>
                    <a:pt x="550913" y="94272"/>
                  </a:lnTo>
                  <a:lnTo>
                    <a:pt x="566115" y="87274"/>
                  </a:lnTo>
                  <a:lnTo>
                    <a:pt x="566115" y="82956"/>
                  </a:lnTo>
                  <a:close/>
                </a:path>
              </a:pathLst>
            </a:custGeom>
            <a:solidFill>
              <a:srgbClr val="82A8D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11210036" y="5933740"/>
              <a:ext cx="70526" cy="21778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9067419" y="5651639"/>
              <a:ext cx="2804160" cy="500380"/>
            </a:xfrm>
            <a:custGeom>
              <a:avLst/>
              <a:gdLst/>
              <a:ahLst/>
              <a:cxnLst/>
              <a:rect l="l" t="t" r="r" b="b"/>
              <a:pathLst>
                <a:path w="2804159" h="500379">
                  <a:moveTo>
                    <a:pt x="1548256" y="496159"/>
                  </a:moveTo>
                  <a:lnTo>
                    <a:pt x="1550559" y="499885"/>
                  </a:lnTo>
                  <a:lnTo>
                    <a:pt x="1551812" y="499885"/>
                  </a:lnTo>
                  <a:lnTo>
                    <a:pt x="1549933" y="496830"/>
                  </a:lnTo>
                  <a:lnTo>
                    <a:pt x="1548256" y="496159"/>
                  </a:lnTo>
                  <a:close/>
                </a:path>
                <a:path w="2804159" h="500379">
                  <a:moveTo>
                    <a:pt x="1589329" y="393072"/>
                  </a:moveTo>
                  <a:lnTo>
                    <a:pt x="1259598" y="393072"/>
                  </a:lnTo>
                  <a:lnTo>
                    <a:pt x="1367294" y="405170"/>
                  </a:lnTo>
                  <a:lnTo>
                    <a:pt x="1567294" y="481036"/>
                  </a:lnTo>
                  <a:lnTo>
                    <a:pt x="1578298" y="499885"/>
                  </a:lnTo>
                  <a:lnTo>
                    <a:pt x="1757180" y="499885"/>
                  </a:lnTo>
                  <a:lnTo>
                    <a:pt x="1766579" y="478843"/>
                  </a:lnTo>
                  <a:lnTo>
                    <a:pt x="1666201" y="478843"/>
                  </a:lnTo>
                  <a:lnTo>
                    <a:pt x="1562900" y="417262"/>
                  </a:lnTo>
                  <a:lnTo>
                    <a:pt x="1589329" y="393072"/>
                  </a:lnTo>
                  <a:close/>
                </a:path>
                <a:path w="2804159" h="500379">
                  <a:moveTo>
                    <a:pt x="2121979" y="282101"/>
                  </a:moveTo>
                  <a:lnTo>
                    <a:pt x="1942757" y="282101"/>
                  </a:lnTo>
                  <a:lnTo>
                    <a:pt x="1930984" y="288401"/>
                  </a:lnTo>
                  <a:lnTo>
                    <a:pt x="1918284" y="335850"/>
                  </a:lnTo>
                  <a:lnTo>
                    <a:pt x="1800580" y="445999"/>
                  </a:lnTo>
                  <a:lnTo>
                    <a:pt x="1777138" y="499885"/>
                  </a:lnTo>
                  <a:lnTo>
                    <a:pt x="2171769" y="499885"/>
                  </a:lnTo>
                  <a:lnTo>
                    <a:pt x="2145957" y="430267"/>
                  </a:lnTo>
                  <a:lnTo>
                    <a:pt x="2123541" y="288142"/>
                  </a:lnTo>
                  <a:lnTo>
                    <a:pt x="2121979" y="282101"/>
                  </a:lnTo>
                  <a:close/>
                </a:path>
                <a:path w="2804159" h="500379">
                  <a:moveTo>
                    <a:pt x="1907324" y="282101"/>
                  </a:moveTo>
                  <a:lnTo>
                    <a:pt x="1846427" y="282101"/>
                  </a:lnTo>
                  <a:lnTo>
                    <a:pt x="1720049" y="351292"/>
                  </a:lnTo>
                  <a:lnTo>
                    <a:pt x="1714550" y="435957"/>
                  </a:lnTo>
                  <a:lnTo>
                    <a:pt x="1666201" y="478843"/>
                  </a:lnTo>
                  <a:lnTo>
                    <a:pt x="1766579" y="478843"/>
                  </a:lnTo>
                  <a:lnTo>
                    <a:pt x="1789582" y="427348"/>
                  </a:lnTo>
                  <a:lnTo>
                    <a:pt x="1895424" y="329069"/>
                  </a:lnTo>
                  <a:lnTo>
                    <a:pt x="1907324" y="282101"/>
                  </a:lnTo>
                  <a:close/>
                </a:path>
                <a:path w="2804159" h="500379">
                  <a:moveTo>
                    <a:pt x="1480489" y="468877"/>
                  </a:moveTo>
                  <a:lnTo>
                    <a:pt x="1481747" y="469380"/>
                  </a:lnTo>
                  <a:lnTo>
                    <a:pt x="1480489" y="468877"/>
                  </a:lnTo>
                  <a:close/>
                </a:path>
                <a:path w="2804159" h="500379">
                  <a:moveTo>
                    <a:pt x="1609185" y="351292"/>
                  </a:moveTo>
                  <a:lnTo>
                    <a:pt x="913447" y="351292"/>
                  </a:lnTo>
                  <a:lnTo>
                    <a:pt x="1034326" y="388677"/>
                  </a:lnTo>
                  <a:lnTo>
                    <a:pt x="1157401" y="389782"/>
                  </a:lnTo>
                  <a:lnTo>
                    <a:pt x="1193660" y="422762"/>
                  </a:lnTo>
                  <a:lnTo>
                    <a:pt x="1259598" y="393072"/>
                  </a:lnTo>
                  <a:lnTo>
                    <a:pt x="1589329" y="393072"/>
                  </a:lnTo>
                  <a:lnTo>
                    <a:pt x="1614551" y="369989"/>
                  </a:lnTo>
                  <a:lnTo>
                    <a:pt x="1609185" y="351292"/>
                  </a:lnTo>
                  <a:close/>
                </a:path>
                <a:path w="2804159" h="500379">
                  <a:moveTo>
                    <a:pt x="1589328" y="282101"/>
                  </a:moveTo>
                  <a:lnTo>
                    <a:pt x="455066" y="282101"/>
                  </a:lnTo>
                  <a:lnTo>
                    <a:pt x="638708" y="367786"/>
                  </a:lnTo>
                  <a:lnTo>
                    <a:pt x="812342" y="382079"/>
                  </a:lnTo>
                  <a:lnTo>
                    <a:pt x="913447" y="351292"/>
                  </a:lnTo>
                  <a:lnTo>
                    <a:pt x="1609185" y="351292"/>
                  </a:lnTo>
                  <a:lnTo>
                    <a:pt x="1589328" y="282101"/>
                  </a:lnTo>
                  <a:close/>
                </a:path>
                <a:path w="2804159" h="500379">
                  <a:moveTo>
                    <a:pt x="2414168" y="474218"/>
                  </a:moveTo>
                  <a:lnTo>
                    <a:pt x="2346181" y="499885"/>
                  </a:lnTo>
                  <a:lnTo>
                    <a:pt x="2751974" y="499885"/>
                  </a:lnTo>
                  <a:lnTo>
                    <a:pt x="2783027" y="488236"/>
                  </a:lnTo>
                  <a:lnTo>
                    <a:pt x="2690787" y="488236"/>
                  </a:lnTo>
                  <a:lnTo>
                    <a:pt x="2414168" y="474218"/>
                  </a:lnTo>
                  <a:close/>
                </a:path>
                <a:path w="2804159" h="500379">
                  <a:moveTo>
                    <a:pt x="2804159" y="433087"/>
                  </a:moveTo>
                  <a:lnTo>
                    <a:pt x="2690787" y="488236"/>
                  </a:lnTo>
                  <a:lnTo>
                    <a:pt x="2783027" y="488236"/>
                  </a:lnTo>
                  <a:lnTo>
                    <a:pt x="2787980" y="486378"/>
                  </a:lnTo>
                  <a:lnTo>
                    <a:pt x="2804159" y="473068"/>
                  </a:lnTo>
                  <a:lnTo>
                    <a:pt x="2804159" y="433087"/>
                  </a:lnTo>
                  <a:close/>
                </a:path>
                <a:path w="2804159" h="500379">
                  <a:moveTo>
                    <a:pt x="191401" y="0"/>
                  </a:moveTo>
                  <a:lnTo>
                    <a:pt x="0" y="59459"/>
                  </a:lnTo>
                  <a:lnTo>
                    <a:pt x="0" y="351801"/>
                  </a:lnTo>
                  <a:lnTo>
                    <a:pt x="358381" y="282101"/>
                  </a:lnTo>
                  <a:lnTo>
                    <a:pt x="191401" y="282101"/>
                  </a:lnTo>
                  <a:lnTo>
                    <a:pt x="191401" y="0"/>
                  </a:lnTo>
                  <a:close/>
                </a:path>
              </a:pathLst>
            </a:custGeom>
            <a:solidFill>
              <a:srgbClr val="82A8D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10883087" y="5146205"/>
              <a:ext cx="341630" cy="229870"/>
            </a:xfrm>
            <a:custGeom>
              <a:avLst/>
              <a:gdLst/>
              <a:ahLst/>
              <a:cxnLst/>
              <a:rect l="l" t="t" r="r" b="b"/>
              <a:pathLst>
                <a:path w="341629" h="229870">
                  <a:moveTo>
                    <a:pt x="220446" y="0"/>
                  </a:moveTo>
                  <a:lnTo>
                    <a:pt x="66255" y="158102"/>
                  </a:lnTo>
                  <a:lnTo>
                    <a:pt x="200063" y="177228"/>
                  </a:lnTo>
                  <a:lnTo>
                    <a:pt x="197510" y="197624"/>
                  </a:lnTo>
                  <a:lnTo>
                    <a:pt x="52247" y="179781"/>
                  </a:lnTo>
                  <a:lnTo>
                    <a:pt x="0" y="210375"/>
                  </a:lnTo>
                  <a:lnTo>
                    <a:pt x="104495" y="229501"/>
                  </a:lnTo>
                  <a:lnTo>
                    <a:pt x="271411" y="219290"/>
                  </a:lnTo>
                  <a:lnTo>
                    <a:pt x="341502" y="152996"/>
                  </a:lnTo>
                  <a:lnTo>
                    <a:pt x="268871" y="116014"/>
                  </a:lnTo>
                  <a:lnTo>
                    <a:pt x="220446" y="0"/>
                  </a:lnTo>
                  <a:close/>
                </a:path>
              </a:pathLst>
            </a:custGeom>
            <a:solidFill>
              <a:srgbClr val="00223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10955629" y="4811077"/>
              <a:ext cx="306705" cy="148590"/>
            </a:xfrm>
            <a:custGeom>
              <a:avLst/>
              <a:gdLst/>
              <a:ahLst/>
              <a:cxnLst/>
              <a:rect l="l" t="t" r="r" b="b"/>
              <a:pathLst>
                <a:path w="306704" h="148589">
                  <a:moveTo>
                    <a:pt x="145961" y="0"/>
                  </a:moveTo>
                  <a:lnTo>
                    <a:pt x="92887" y="7137"/>
                  </a:lnTo>
                  <a:lnTo>
                    <a:pt x="0" y="70459"/>
                  </a:lnTo>
                  <a:lnTo>
                    <a:pt x="17348" y="77609"/>
                  </a:lnTo>
                  <a:lnTo>
                    <a:pt x="78587" y="57188"/>
                  </a:lnTo>
                  <a:lnTo>
                    <a:pt x="187807" y="110286"/>
                  </a:lnTo>
                  <a:lnTo>
                    <a:pt x="249047" y="148082"/>
                  </a:lnTo>
                  <a:lnTo>
                    <a:pt x="268439" y="124587"/>
                  </a:lnTo>
                  <a:lnTo>
                    <a:pt x="294982" y="141947"/>
                  </a:lnTo>
                  <a:lnTo>
                    <a:pt x="306209" y="109270"/>
                  </a:lnTo>
                  <a:lnTo>
                    <a:pt x="249047" y="62293"/>
                  </a:lnTo>
                  <a:lnTo>
                    <a:pt x="206184" y="59220"/>
                  </a:lnTo>
                  <a:lnTo>
                    <a:pt x="145961" y="0"/>
                  </a:lnTo>
                  <a:close/>
                </a:path>
              </a:pathLst>
            </a:custGeom>
            <a:solidFill>
              <a:srgbClr val="4E8DCB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9065514" y="2295805"/>
              <a:ext cx="2806064" cy="385572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9258820" y="2461767"/>
              <a:ext cx="2376805" cy="3472179"/>
            </a:xfrm>
            <a:custGeom>
              <a:avLst/>
              <a:gdLst/>
              <a:ahLst/>
              <a:cxnLst/>
              <a:rect l="l" t="t" r="r" b="b"/>
              <a:pathLst>
                <a:path w="2376804" h="3472179">
                  <a:moveTo>
                    <a:pt x="2376462" y="0"/>
                  </a:moveTo>
                  <a:lnTo>
                    <a:pt x="0" y="0"/>
                  </a:lnTo>
                  <a:lnTo>
                    <a:pt x="0" y="3471976"/>
                  </a:lnTo>
                  <a:lnTo>
                    <a:pt x="2376462" y="3471976"/>
                  </a:lnTo>
                  <a:lnTo>
                    <a:pt x="23764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10275380" y="5261216"/>
              <a:ext cx="163195" cy="189865"/>
            </a:xfrm>
            <a:custGeom>
              <a:avLst/>
              <a:gdLst/>
              <a:ahLst/>
              <a:cxnLst/>
              <a:rect l="l" t="t" r="r" b="b"/>
              <a:pathLst>
                <a:path w="163195" h="189864">
                  <a:moveTo>
                    <a:pt x="34607" y="0"/>
                  </a:moveTo>
                  <a:lnTo>
                    <a:pt x="0" y="0"/>
                  </a:lnTo>
                  <a:lnTo>
                    <a:pt x="0" y="189306"/>
                  </a:lnTo>
                  <a:lnTo>
                    <a:pt x="34607" y="189306"/>
                  </a:lnTo>
                  <a:lnTo>
                    <a:pt x="34607" y="0"/>
                  </a:lnTo>
                  <a:close/>
                </a:path>
                <a:path w="163195" h="189864">
                  <a:moveTo>
                    <a:pt x="98615" y="0"/>
                  </a:moveTo>
                  <a:lnTo>
                    <a:pt x="64008" y="0"/>
                  </a:lnTo>
                  <a:lnTo>
                    <a:pt x="64008" y="189306"/>
                  </a:lnTo>
                  <a:lnTo>
                    <a:pt x="98615" y="189306"/>
                  </a:lnTo>
                  <a:lnTo>
                    <a:pt x="98615" y="0"/>
                  </a:lnTo>
                  <a:close/>
                </a:path>
                <a:path w="163195" h="189864">
                  <a:moveTo>
                    <a:pt x="162598" y="0"/>
                  </a:moveTo>
                  <a:lnTo>
                    <a:pt x="128003" y="0"/>
                  </a:lnTo>
                  <a:lnTo>
                    <a:pt x="128003" y="189306"/>
                  </a:lnTo>
                  <a:lnTo>
                    <a:pt x="162598" y="189306"/>
                  </a:lnTo>
                  <a:lnTo>
                    <a:pt x="1625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10227005" y="5217159"/>
              <a:ext cx="3810" cy="276225"/>
            </a:xfrm>
            <a:custGeom>
              <a:avLst/>
              <a:gdLst/>
              <a:ahLst/>
              <a:cxnLst/>
              <a:rect l="l" t="t" r="r" b="b"/>
              <a:pathLst>
                <a:path w="3809" h="276225">
                  <a:moveTo>
                    <a:pt x="3631" y="0"/>
                  </a:moveTo>
                  <a:lnTo>
                    <a:pt x="0" y="0"/>
                  </a:lnTo>
                  <a:lnTo>
                    <a:pt x="0" y="276059"/>
                  </a:lnTo>
                  <a:lnTo>
                    <a:pt x="3631" y="276059"/>
                  </a:lnTo>
                  <a:lnTo>
                    <a:pt x="3631" y="0"/>
                  </a:lnTo>
                  <a:close/>
                </a:path>
              </a:pathLst>
            </a:custGeom>
            <a:solidFill>
              <a:srgbClr val="FCB44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10003930" y="5215889"/>
              <a:ext cx="479425" cy="278130"/>
            </a:xfrm>
            <a:custGeom>
              <a:avLst/>
              <a:gdLst/>
              <a:ahLst/>
              <a:cxnLst/>
              <a:rect l="l" t="t" r="r" b="b"/>
              <a:pathLst>
                <a:path w="479425" h="278129">
                  <a:moveTo>
                    <a:pt x="478929" y="1854"/>
                  </a:moveTo>
                  <a:lnTo>
                    <a:pt x="475297" y="1854"/>
                  </a:lnTo>
                  <a:lnTo>
                    <a:pt x="475297" y="276377"/>
                  </a:lnTo>
                  <a:lnTo>
                    <a:pt x="478929" y="276377"/>
                  </a:lnTo>
                  <a:lnTo>
                    <a:pt x="478929" y="1854"/>
                  </a:lnTo>
                  <a:close/>
                </a:path>
                <a:path w="479425" h="278129">
                  <a:moveTo>
                    <a:pt x="478929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76860"/>
                  </a:lnTo>
                  <a:lnTo>
                    <a:pt x="0" y="278130"/>
                  </a:lnTo>
                  <a:lnTo>
                    <a:pt x="478929" y="278130"/>
                  </a:lnTo>
                  <a:lnTo>
                    <a:pt x="478929" y="276860"/>
                  </a:lnTo>
                  <a:lnTo>
                    <a:pt x="3632" y="276860"/>
                  </a:lnTo>
                  <a:lnTo>
                    <a:pt x="3632" y="1270"/>
                  </a:lnTo>
                  <a:lnTo>
                    <a:pt x="478929" y="1270"/>
                  </a:lnTo>
                  <a:lnTo>
                    <a:pt x="478929" y="0"/>
                  </a:lnTo>
                  <a:close/>
                </a:path>
              </a:pathLst>
            </a:custGeom>
            <a:solidFill>
              <a:srgbClr val="4B8ECC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10049650" y="5261609"/>
              <a:ext cx="132080" cy="189230"/>
            </a:xfrm>
            <a:custGeom>
              <a:avLst/>
              <a:gdLst/>
              <a:ahLst/>
              <a:cxnLst/>
              <a:rect l="l" t="t" r="r" b="b"/>
              <a:pathLst>
                <a:path w="132079" h="189229">
                  <a:moveTo>
                    <a:pt x="131584" y="0"/>
                  </a:moveTo>
                  <a:lnTo>
                    <a:pt x="83007" y="0"/>
                  </a:lnTo>
                  <a:lnTo>
                    <a:pt x="83007" y="73660"/>
                  </a:lnTo>
                  <a:lnTo>
                    <a:pt x="48564" y="73660"/>
                  </a:lnTo>
                  <a:lnTo>
                    <a:pt x="48564" y="0"/>
                  </a:lnTo>
                  <a:lnTo>
                    <a:pt x="0" y="0"/>
                  </a:lnTo>
                  <a:lnTo>
                    <a:pt x="0" y="73660"/>
                  </a:lnTo>
                  <a:lnTo>
                    <a:pt x="0" y="115570"/>
                  </a:lnTo>
                  <a:lnTo>
                    <a:pt x="0" y="189230"/>
                  </a:lnTo>
                  <a:lnTo>
                    <a:pt x="48602" y="189230"/>
                  </a:lnTo>
                  <a:lnTo>
                    <a:pt x="48602" y="115570"/>
                  </a:lnTo>
                  <a:lnTo>
                    <a:pt x="82105" y="115570"/>
                  </a:lnTo>
                  <a:lnTo>
                    <a:pt x="82105" y="189230"/>
                  </a:lnTo>
                  <a:lnTo>
                    <a:pt x="131584" y="189230"/>
                  </a:lnTo>
                  <a:lnTo>
                    <a:pt x="131584" y="115570"/>
                  </a:lnTo>
                  <a:lnTo>
                    <a:pt x="131584" y="73660"/>
                  </a:lnTo>
                  <a:lnTo>
                    <a:pt x="1315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10570553" y="5226392"/>
              <a:ext cx="317741" cy="26743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9943728" y="4457776"/>
              <a:ext cx="1029335" cy="22860"/>
            </a:xfrm>
            <a:custGeom>
              <a:avLst/>
              <a:gdLst/>
              <a:ahLst/>
              <a:cxnLst/>
              <a:rect l="l" t="t" r="r" b="b"/>
              <a:pathLst>
                <a:path w="1029334" h="22860">
                  <a:moveTo>
                    <a:pt x="1018225" y="0"/>
                  </a:moveTo>
                  <a:lnTo>
                    <a:pt x="11039" y="0"/>
                  </a:lnTo>
                  <a:lnTo>
                    <a:pt x="2763" y="3571"/>
                  </a:lnTo>
                  <a:lnTo>
                    <a:pt x="0" y="11430"/>
                  </a:lnTo>
                  <a:lnTo>
                    <a:pt x="2756" y="19288"/>
                  </a:lnTo>
                  <a:lnTo>
                    <a:pt x="11039" y="22860"/>
                  </a:lnTo>
                  <a:lnTo>
                    <a:pt x="1018225" y="22860"/>
                  </a:lnTo>
                  <a:lnTo>
                    <a:pt x="1026499" y="19288"/>
                  </a:lnTo>
                  <a:lnTo>
                    <a:pt x="1029260" y="11430"/>
                  </a:lnTo>
                  <a:lnTo>
                    <a:pt x="1026503" y="3571"/>
                  </a:lnTo>
                  <a:lnTo>
                    <a:pt x="10182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9389776" y="2589529"/>
            <a:ext cx="2114550" cy="3216910"/>
          </a:xfrm>
          <a:prstGeom prst="rect">
            <a:avLst/>
          </a:prstGeom>
          <a:ln w="22605">
            <a:solidFill>
              <a:srgbClr val="81A8D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540385" marR="535305" lvl="0" indent="0" algn="l" defTabSz="914400" rtl="0" eaLnBrk="1" fontAlgn="auto" latinLnBrk="0" hangingPunct="1">
              <a:lnSpc>
                <a:spcPct val="1002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2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N</a:t>
            </a:r>
            <a:r>
              <a:rPr kumimoji="0" sz="1800" b="1" i="0" u="none" strike="noStrike" kern="1200" cap="none" spc="2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EW  </a:t>
            </a:r>
            <a:r>
              <a:rPr kumimoji="0" sz="2400" b="1" i="0" u="none" strike="noStrike" kern="1200" cap="none" spc="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U</a:t>
            </a:r>
            <a:r>
              <a:rPr kumimoji="0" sz="1800" b="1" i="0" u="none" strike="noStrike" kern="1200" cap="none" spc="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RBAN  </a:t>
            </a:r>
            <a:r>
              <a:rPr kumimoji="0" sz="2400" b="1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</a:t>
            </a:r>
            <a:r>
              <a:rPr kumimoji="0" sz="1800" b="1" i="0" u="none" strike="noStrike" kern="1200" cap="none" spc="1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GEN</a:t>
            </a:r>
            <a:r>
              <a:rPr kumimoji="0" sz="1800" b="1" i="0" u="none" strike="noStrike" kern="1200" cap="none" spc="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</a:t>
            </a:r>
            <a:r>
              <a:rPr kumimoji="0" sz="1800" b="1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108547" y="1393443"/>
            <a:ext cx="5177155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lvl="0" indent="3752215" algn="l" defTabSz="914400" rtl="0" eaLnBrk="1" fontAlgn="auto" latinLnBrk="0" hangingPunct="1">
              <a:lnSpc>
                <a:spcPts val="19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6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Paris</a:t>
            </a:r>
            <a:r>
              <a:rPr kumimoji="0" sz="1600" b="0" i="0" u="none" strike="noStrike" kern="1200" cap="none" spc="-14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-4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Agreement  </a:t>
            </a:r>
            <a:r>
              <a:rPr kumimoji="0" sz="1600" b="0" i="0" u="none" strike="noStrike" kern="1200" cap="none" spc="21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UN 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Framework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Convention 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on</a:t>
            </a:r>
            <a:r>
              <a:rPr kumimoji="0" sz="1600" b="0" i="0" u="none" strike="noStrike" kern="1200" cap="none" spc="-33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-3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Climate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Change </a:t>
            </a:r>
            <a:r>
              <a:rPr kumimoji="0" sz="1600" b="0" i="0" u="none" strike="noStrike" kern="1200" cap="none" spc="5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(UNFCCC)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20417" y="3848608"/>
            <a:ext cx="3797300" cy="213359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20417" y="816837"/>
            <a:ext cx="5221605" cy="0"/>
          </a:xfrm>
          <a:custGeom>
            <a:avLst/>
            <a:gdLst/>
            <a:ahLst/>
            <a:cxnLst/>
            <a:rect l="l" t="t" r="r" b="b"/>
            <a:pathLst>
              <a:path w="5221605">
                <a:moveTo>
                  <a:pt x="0" y="1"/>
                </a:moveTo>
                <a:lnTo>
                  <a:pt x="5221082" y="0"/>
                </a:lnTo>
              </a:path>
            </a:pathLst>
          </a:custGeom>
          <a:ln w="19050">
            <a:solidFill>
              <a:srgbClr val="2F559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6262687"/>
            <a:ext cx="12205335" cy="601980"/>
            <a:chOff x="-6350" y="6262687"/>
            <a:chExt cx="12205335" cy="601980"/>
          </a:xfrm>
        </p:grpSpPr>
        <p:sp>
          <p:nvSpPr>
            <p:cNvPr id="3" name="object 3"/>
            <p:cNvSpPr/>
            <p:nvPr/>
          </p:nvSpPr>
          <p:spPr>
            <a:xfrm>
              <a:off x="0" y="6324600"/>
              <a:ext cx="12192000" cy="533400"/>
            </a:xfrm>
            <a:custGeom>
              <a:avLst/>
              <a:gdLst/>
              <a:ahLst/>
              <a:cxnLst/>
              <a:rect l="l" t="t" r="r" b="b"/>
              <a:pathLst>
                <a:path w="12192000" h="533400">
                  <a:moveTo>
                    <a:pt x="12192000" y="0"/>
                  </a:moveTo>
                  <a:lnTo>
                    <a:pt x="0" y="0"/>
                  </a:lnTo>
                  <a:lnTo>
                    <a:pt x="0" y="533399"/>
                  </a:lnTo>
                  <a:lnTo>
                    <a:pt x="12192000" y="53339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20386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24600"/>
              <a:ext cx="12192635" cy="533400"/>
            </a:xfrm>
            <a:custGeom>
              <a:avLst/>
              <a:gdLst/>
              <a:ahLst/>
              <a:cxnLst/>
              <a:rect l="l" t="t" r="r" b="b"/>
              <a:pathLst>
                <a:path w="12192635" h="533400">
                  <a:moveTo>
                    <a:pt x="0" y="0"/>
                  </a:moveTo>
                  <a:lnTo>
                    <a:pt x="12192006" y="0"/>
                  </a:lnTo>
                  <a:lnTo>
                    <a:pt x="12192006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0386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0299280" y="6407463"/>
              <a:ext cx="1524279" cy="38711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291262"/>
              <a:ext cx="12192635" cy="0"/>
            </a:xfrm>
            <a:custGeom>
              <a:avLst/>
              <a:gdLst/>
              <a:ahLst/>
              <a:cxnLst/>
              <a:rect l="l" t="t" r="r" b="b"/>
              <a:pathLst>
                <a:path w="12192635">
                  <a:moveTo>
                    <a:pt x="0" y="0"/>
                  </a:moveTo>
                  <a:lnTo>
                    <a:pt x="12192006" y="1"/>
                  </a:lnTo>
                </a:path>
              </a:pathLst>
            </a:custGeom>
            <a:ln w="5715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object 7"/>
          <p:cNvSpPr/>
          <p:nvPr/>
        </p:nvSpPr>
        <p:spPr>
          <a:xfrm>
            <a:off x="489465" y="2402687"/>
            <a:ext cx="6565900" cy="2603500"/>
          </a:xfrm>
          <a:custGeom>
            <a:avLst/>
            <a:gdLst/>
            <a:ahLst/>
            <a:cxnLst/>
            <a:rect l="l" t="t" r="r" b="b"/>
            <a:pathLst>
              <a:path w="6565900" h="2603500">
                <a:moveTo>
                  <a:pt x="6565905" y="0"/>
                </a:moveTo>
                <a:lnTo>
                  <a:pt x="0" y="0"/>
                </a:lnTo>
                <a:lnTo>
                  <a:pt x="0" y="2603500"/>
                </a:lnTo>
                <a:lnTo>
                  <a:pt x="6565905" y="2603500"/>
                </a:lnTo>
                <a:lnTo>
                  <a:pt x="6565905" y="0"/>
                </a:lnTo>
                <a:close/>
              </a:path>
            </a:pathLst>
          </a:custGeom>
          <a:solidFill>
            <a:srgbClr val="DAE3F3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99519" y="3130537"/>
            <a:ext cx="1511935" cy="1461770"/>
          </a:xfrm>
          <a:prstGeom prst="rect">
            <a:avLst/>
          </a:prstGeom>
          <a:solidFill>
            <a:srgbClr val="620438"/>
          </a:solidFill>
        </p:spPr>
        <p:txBody>
          <a:bodyPr vert="horz" wrap="square" lIns="0" tIns="130810" rIns="0" bIns="0" rtlCol="0">
            <a:spAutoFit/>
          </a:bodyPr>
          <a:lstStyle/>
          <a:p>
            <a:pPr marL="268605" marR="170815" lvl="0" indent="-90805" algn="l" defTabSz="914400" rtl="0" eaLnBrk="1" fontAlgn="auto" latinLnBrk="0" hangingPunct="1">
              <a:lnSpc>
                <a:spcPct val="100000"/>
              </a:lnSpc>
              <a:spcBef>
                <a:spcPts val="10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1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COVID-19 </a:t>
            </a:r>
            <a:r>
              <a:rPr kumimoji="0" sz="1100" b="0" i="0" u="none" strike="noStrike" kern="1200" cap="none" spc="-1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MAY</a:t>
            </a:r>
            <a:r>
              <a:rPr kumimoji="0" sz="1100" b="0" i="0" u="none" strike="noStrike" kern="1200" cap="none" spc="-22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100" b="0" i="0" u="none" strike="noStrike" kern="1200" cap="none" spc="-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LEAD  </a:t>
            </a:r>
            <a:r>
              <a:rPr kumimoji="0" sz="1100" b="0" i="0" u="none" strike="noStrike" kern="1200" cap="none" spc="-2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TO </a:t>
            </a:r>
            <a:r>
              <a:rPr kumimoji="0" sz="1100" b="0" i="0" u="none" strike="noStrike" kern="1200" cap="none" spc="-1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AN INCREASE  </a:t>
            </a:r>
            <a:r>
              <a:rPr kumimoji="0" sz="1100" b="0" i="0" u="none" strike="noStrike" kern="1200" cap="none" spc="-1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IN </a:t>
            </a:r>
            <a:r>
              <a:rPr kumimoji="0" sz="1100" b="0" i="0" u="none" strike="noStrike" kern="120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INEQUALITY </a:t>
            </a:r>
            <a:r>
              <a:rPr kumimoji="0" sz="1100" b="0" i="0" u="none" strike="noStrike" kern="1200" cap="none" spc="-1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IN  </a:t>
            </a:r>
            <a:r>
              <a:rPr kumimoji="0" sz="1100" b="0" i="0" u="none" strike="noStrike" kern="1200" cap="none" spc="-1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ALMOST</a:t>
            </a:r>
            <a:r>
              <a:rPr kumimoji="0" sz="1100" b="0" i="0" u="none" strike="noStrike" kern="1200" cap="none" spc="-1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100" b="0" i="0" u="none" strike="noStrike" kern="120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EVERY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31445" marR="123825" lvl="0" indent="-635" algn="ctr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1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COUNTRY </a:t>
            </a:r>
            <a:r>
              <a:rPr kumimoji="0" sz="1100" b="0" i="0" u="none" strike="noStrike" kern="1200" cap="none" spc="-1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AT </a:t>
            </a:r>
            <a:r>
              <a:rPr kumimoji="0" sz="1100" b="0" i="0" u="none" strike="noStrike" kern="1200" cap="none" spc="-1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ONCE,  </a:t>
            </a:r>
            <a:r>
              <a:rPr kumimoji="0" sz="1100" b="0" i="0" u="none" strike="noStrike" kern="1200" cap="none" spc="-1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THE </a:t>
            </a:r>
            <a:r>
              <a:rPr kumimoji="0" sz="1100" b="0" i="0" u="none" strike="noStrike" kern="1200" cap="none" spc="-1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FIRST </a:t>
            </a:r>
            <a:r>
              <a:rPr kumimoji="0" sz="1100" b="0" i="0" u="none" strike="noStrike" kern="1200" cap="none" spc="-1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TIME</a:t>
            </a:r>
            <a:r>
              <a:rPr kumimoji="0" sz="1100" b="0" i="0" u="none" strike="noStrike" kern="1200" cap="none" spc="-2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100" b="0" i="0" u="none" strike="noStrike" kern="1200" cap="none" spc="-1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SINCE  </a:t>
            </a:r>
            <a:r>
              <a:rPr kumimoji="0" sz="1100" b="0" i="0" u="none" strike="noStrike" kern="1200" cap="none" spc="-1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RECORDS</a:t>
            </a:r>
            <a:r>
              <a:rPr kumimoji="0" sz="1100" b="0" i="0" u="none" strike="noStrike" kern="1200" cap="none" spc="-1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100" b="0" i="0" u="none" strike="noStrike" kern="1200" cap="none" spc="-1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BEGAN.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99519" y="4592040"/>
            <a:ext cx="222885" cy="235585"/>
          </a:xfrm>
          <a:custGeom>
            <a:avLst/>
            <a:gdLst/>
            <a:ahLst/>
            <a:cxnLst/>
            <a:rect l="l" t="t" r="r" b="b"/>
            <a:pathLst>
              <a:path w="222885" h="235585">
                <a:moveTo>
                  <a:pt x="222529" y="0"/>
                </a:moveTo>
                <a:lnTo>
                  <a:pt x="0" y="0"/>
                </a:lnTo>
                <a:lnTo>
                  <a:pt x="0" y="235343"/>
                </a:lnTo>
                <a:lnTo>
                  <a:pt x="222529" y="0"/>
                </a:lnTo>
                <a:close/>
              </a:path>
            </a:pathLst>
          </a:custGeom>
          <a:solidFill>
            <a:srgbClr val="620438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0831" y="3064471"/>
            <a:ext cx="4337685" cy="469900"/>
          </a:xfrm>
          <a:prstGeom prst="rect">
            <a:avLst/>
          </a:prstGeom>
          <a:solidFill>
            <a:srgbClr val="DAE3F3"/>
          </a:solidFill>
          <a:ln w="19050">
            <a:solidFill>
              <a:srgbClr val="F8931D"/>
            </a:solidFill>
          </a:ln>
        </p:spPr>
        <p:txBody>
          <a:bodyPr vert="horz" wrap="square" lIns="0" tIns="10795" rIns="0" bIns="0" rtlCol="0">
            <a:spAutoFit/>
          </a:bodyPr>
          <a:lstStyle/>
          <a:p>
            <a:pPr marL="116839" marR="286385" lvl="0" indent="0" algn="l" defTabSz="914400" rtl="0" eaLnBrk="1" fontAlgn="auto" latinLnBrk="0" hangingPunct="1">
              <a:lnSpc>
                <a:spcPct val="107900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2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‘COVID-19 </a:t>
            </a:r>
            <a:r>
              <a:rPr kumimoji="0" sz="1200" b="1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has </a:t>
            </a:r>
            <a:r>
              <a:rPr kumimoji="0" sz="1200" b="1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been </a:t>
            </a:r>
            <a:r>
              <a:rPr kumimoji="0" sz="1200" b="1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likened </a:t>
            </a:r>
            <a:r>
              <a:rPr kumimoji="0" sz="1200" b="1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to </a:t>
            </a:r>
            <a:r>
              <a:rPr kumimoji="0" sz="1200" b="1" i="0" u="none" strike="noStrike" kern="1200" cap="none" spc="-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an </a:t>
            </a:r>
            <a:r>
              <a:rPr kumimoji="0" sz="1200" b="1" i="0" u="none" strike="noStrike" kern="120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x-ray, revealing </a:t>
            </a:r>
            <a:r>
              <a:rPr kumimoji="0" sz="1200" b="1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fractures  </a:t>
            </a:r>
            <a:r>
              <a:rPr kumimoji="0" sz="12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in </a:t>
            </a:r>
            <a:r>
              <a:rPr kumimoji="0" sz="1200" b="1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the </a:t>
            </a:r>
            <a:r>
              <a:rPr kumimoji="0" sz="1200" b="1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fragile </a:t>
            </a:r>
            <a:r>
              <a:rPr kumimoji="0" sz="1200" b="1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skeleton </a:t>
            </a:r>
            <a:r>
              <a:rPr kumimoji="0" sz="1200" b="1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of </a:t>
            </a:r>
            <a:r>
              <a:rPr kumimoji="0" sz="1200" b="1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the </a:t>
            </a:r>
            <a:r>
              <a:rPr kumimoji="0" sz="1200" b="1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societies </a:t>
            </a:r>
            <a:r>
              <a:rPr kumimoji="0" sz="1200" b="1" i="0" u="none" strike="noStrike" kern="1200" cap="none" spc="-2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we </a:t>
            </a:r>
            <a:r>
              <a:rPr kumimoji="0" sz="1200" b="1" i="0" u="none" strike="noStrike" kern="1200" cap="none" spc="-1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have </a:t>
            </a:r>
            <a:r>
              <a:rPr kumimoji="0" sz="1200" b="1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built. </a:t>
            </a:r>
            <a:r>
              <a:rPr kumimoji="0" sz="1200" b="1" i="0" u="none" strike="noStrike" kern="1200" cap="none" spc="-2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It</a:t>
            </a:r>
            <a:r>
              <a:rPr kumimoji="0" sz="1200" b="1" i="0" u="none" strike="noStrike" kern="120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200" b="1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is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73355" rIns="0" bIns="0" rtlCol="0">
            <a:spAutoFit/>
          </a:bodyPr>
          <a:lstStyle/>
          <a:p>
            <a:pPr marL="417830">
              <a:lnSpc>
                <a:spcPct val="100000"/>
              </a:lnSpc>
              <a:spcBef>
                <a:spcPts val="1365"/>
              </a:spcBef>
            </a:pPr>
            <a:r>
              <a:rPr spc="-135" dirty="0"/>
              <a:t>The </a:t>
            </a:r>
            <a:r>
              <a:rPr spc="10" dirty="0"/>
              <a:t>inequality</a:t>
            </a:r>
            <a:r>
              <a:rPr spc="-290" dirty="0"/>
              <a:t> </a:t>
            </a:r>
            <a:r>
              <a:rPr spc="15" dirty="0"/>
              <a:t>virus</a:t>
            </a:r>
          </a:p>
          <a:p>
            <a:pPr>
              <a:lnSpc>
                <a:spcPct val="100000"/>
              </a:lnSpc>
            </a:pPr>
            <a:endParaRPr sz="2000"/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00"/>
          </a:p>
          <a:p>
            <a:pPr marL="417830" marR="2203450">
              <a:lnSpc>
                <a:spcPct val="107900"/>
              </a:lnSpc>
            </a:pPr>
            <a:r>
              <a:rPr sz="1200" b="1" spc="-165" dirty="0">
                <a:solidFill>
                  <a:srgbClr val="000000"/>
                </a:solidFill>
                <a:latin typeface="Verdana"/>
                <a:cs typeface="Verdana"/>
              </a:rPr>
              <a:t>exposing </a:t>
            </a:r>
            <a:r>
              <a:rPr sz="1200" b="1" spc="-110" dirty="0">
                <a:solidFill>
                  <a:srgbClr val="000000"/>
                </a:solidFill>
                <a:latin typeface="Verdana"/>
                <a:cs typeface="Verdana"/>
              </a:rPr>
              <a:t>fallacies </a:t>
            </a:r>
            <a:r>
              <a:rPr sz="1200" b="1" spc="-190" dirty="0">
                <a:solidFill>
                  <a:srgbClr val="000000"/>
                </a:solidFill>
                <a:latin typeface="Verdana"/>
                <a:cs typeface="Verdana"/>
              </a:rPr>
              <a:t>and </a:t>
            </a:r>
            <a:r>
              <a:rPr sz="1200" b="1" spc="-145" dirty="0">
                <a:solidFill>
                  <a:srgbClr val="000000"/>
                </a:solidFill>
                <a:latin typeface="Verdana"/>
                <a:cs typeface="Verdana"/>
              </a:rPr>
              <a:t>falsehoods </a:t>
            </a:r>
            <a:r>
              <a:rPr sz="1200" b="1" spc="-185" dirty="0">
                <a:solidFill>
                  <a:srgbClr val="000000"/>
                </a:solidFill>
                <a:latin typeface="Verdana"/>
                <a:cs typeface="Verdana"/>
              </a:rPr>
              <a:t>everywhere: </a:t>
            </a:r>
            <a:r>
              <a:rPr sz="1200" b="1" spc="-195" dirty="0">
                <a:solidFill>
                  <a:srgbClr val="000000"/>
                </a:solidFill>
                <a:latin typeface="Verdana"/>
                <a:cs typeface="Verdana"/>
              </a:rPr>
              <a:t>The </a:t>
            </a:r>
            <a:r>
              <a:rPr sz="1200" b="1" spc="-114" dirty="0">
                <a:solidFill>
                  <a:srgbClr val="000000"/>
                </a:solidFill>
                <a:latin typeface="Verdana"/>
                <a:cs typeface="Verdana"/>
              </a:rPr>
              <a:t>lie  </a:t>
            </a:r>
            <a:r>
              <a:rPr sz="1200" b="1" spc="-140" dirty="0">
                <a:solidFill>
                  <a:srgbClr val="000000"/>
                </a:solidFill>
                <a:latin typeface="Verdana"/>
                <a:cs typeface="Verdana"/>
              </a:rPr>
              <a:t>that </a:t>
            </a:r>
            <a:r>
              <a:rPr sz="1200" b="1" spc="-145" dirty="0">
                <a:solidFill>
                  <a:srgbClr val="000000"/>
                </a:solidFill>
                <a:latin typeface="Verdana"/>
                <a:cs typeface="Verdana"/>
              </a:rPr>
              <a:t>free </a:t>
            </a:r>
            <a:r>
              <a:rPr sz="1200" b="1" spc="-180" dirty="0">
                <a:solidFill>
                  <a:srgbClr val="000000"/>
                </a:solidFill>
                <a:latin typeface="Verdana"/>
                <a:cs typeface="Verdana"/>
              </a:rPr>
              <a:t>markets </a:t>
            </a:r>
            <a:r>
              <a:rPr sz="1200" b="1" spc="-150" dirty="0">
                <a:solidFill>
                  <a:srgbClr val="000000"/>
                </a:solidFill>
                <a:latin typeface="Verdana"/>
                <a:cs typeface="Verdana"/>
              </a:rPr>
              <a:t>can </a:t>
            </a:r>
            <a:r>
              <a:rPr sz="1200" b="1" spc="-155" dirty="0">
                <a:solidFill>
                  <a:srgbClr val="000000"/>
                </a:solidFill>
                <a:latin typeface="Verdana"/>
                <a:cs typeface="Verdana"/>
              </a:rPr>
              <a:t>deliver </a:t>
            </a:r>
            <a:r>
              <a:rPr sz="1200" b="1" spc="-150" dirty="0">
                <a:solidFill>
                  <a:srgbClr val="000000"/>
                </a:solidFill>
                <a:latin typeface="Verdana"/>
                <a:cs typeface="Verdana"/>
              </a:rPr>
              <a:t>healthcare </a:t>
            </a:r>
            <a:r>
              <a:rPr sz="1200" b="1" spc="-155" dirty="0">
                <a:solidFill>
                  <a:srgbClr val="000000"/>
                </a:solidFill>
                <a:latin typeface="Verdana"/>
                <a:cs typeface="Verdana"/>
              </a:rPr>
              <a:t>for </a:t>
            </a:r>
            <a:r>
              <a:rPr sz="1200" b="1" spc="-105" dirty="0">
                <a:solidFill>
                  <a:srgbClr val="000000"/>
                </a:solidFill>
                <a:latin typeface="Verdana"/>
                <a:cs typeface="Verdana"/>
              </a:rPr>
              <a:t>all; </a:t>
            </a:r>
            <a:r>
              <a:rPr sz="1200" b="1" spc="-195" dirty="0">
                <a:solidFill>
                  <a:srgbClr val="000000"/>
                </a:solidFill>
                <a:latin typeface="Verdana"/>
                <a:cs typeface="Verdana"/>
              </a:rPr>
              <a:t>The</a:t>
            </a:r>
            <a:r>
              <a:rPr sz="1200" b="1" spc="-13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b="1" spc="-120" dirty="0">
                <a:solidFill>
                  <a:srgbClr val="000000"/>
                </a:solidFill>
                <a:latin typeface="Verdana"/>
                <a:cs typeface="Verdana"/>
              </a:rPr>
              <a:t>fiction</a:t>
            </a:r>
            <a:endParaRPr sz="1200">
              <a:latin typeface="Verdana"/>
              <a:cs typeface="Verdana"/>
            </a:endParaRPr>
          </a:p>
          <a:p>
            <a:pPr marL="417830" marR="2153920">
              <a:lnSpc>
                <a:spcPct val="107900"/>
              </a:lnSpc>
            </a:pPr>
            <a:r>
              <a:rPr sz="1200" b="1" spc="-140" dirty="0">
                <a:solidFill>
                  <a:srgbClr val="000000"/>
                </a:solidFill>
                <a:latin typeface="Verdana"/>
                <a:cs typeface="Verdana"/>
              </a:rPr>
              <a:t>that </a:t>
            </a:r>
            <a:r>
              <a:rPr sz="1200" b="1" spc="-175" dirty="0">
                <a:solidFill>
                  <a:srgbClr val="000000"/>
                </a:solidFill>
                <a:latin typeface="Verdana"/>
                <a:cs typeface="Verdana"/>
              </a:rPr>
              <a:t>unpaid </a:t>
            </a:r>
            <a:r>
              <a:rPr sz="1200" b="1" spc="-145" dirty="0">
                <a:solidFill>
                  <a:srgbClr val="000000"/>
                </a:solidFill>
                <a:latin typeface="Verdana"/>
                <a:cs typeface="Verdana"/>
              </a:rPr>
              <a:t>care </a:t>
            </a:r>
            <a:r>
              <a:rPr sz="1200" b="1" spc="-220" dirty="0">
                <a:solidFill>
                  <a:srgbClr val="000000"/>
                </a:solidFill>
                <a:latin typeface="Verdana"/>
                <a:cs typeface="Verdana"/>
              </a:rPr>
              <a:t>work </a:t>
            </a:r>
            <a:r>
              <a:rPr sz="1200" b="1" spc="-105" dirty="0">
                <a:solidFill>
                  <a:srgbClr val="000000"/>
                </a:solidFill>
                <a:latin typeface="Verdana"/>
                <a:cs typeface="Verdana"/>
              </a:rPr>
              <a:t>is </a:t>
            </a:r>
            <a:r>
              <a:rPr sz="1200" b="1" spc="-160" dirty="0">
                <a:solidFill>
                  <a:srgbClr val="000000"/>
                </a:solidFill>
                <a:latin typeface="Verdana"/>
                <a:cs typeface="Verdana"/>
              </a:rPr>
              <a:t>not </a:t>
            </a:r>
            <a:r>
              <a:rPr sz="1200" b="1" spc="-195" dirty="0">
                <a:solidFill>
                  <a:srgbClr val="000000"/>
                </a:solidFill>
                <a:latin typeface="Verdana"/>
                <a:cs typeface="Verdana"/>
              </a:rPr>
              <a:t>work; The </a:t>
            </a:r>
            <a:r>
              <a:rPr sz="1200" b="1" spc="-155" dirty="0">
                <a:solidFill>
                  <a:srgbClr val="000000"/>
                </a:solidFill>
                <a:latin typeface="Verdana"/>
                <a:cs typeface="Verdana"/>
              </a:rPr>
              <a:t>delusion </a:t>
            </a:r>
            <a:r>
              <a:rPr sz="1200" b="1" spc="-140" dirty="0">
                <a:solidFill>
                  <a:srgbClr val="000000"/>
                </a:solidFill>
                <a:latin typeface="Verdana"/>
                <a:cs typeface="Verdana"/>
              </a:rPr>
              <a:t>that </a:t>
            </a:r>
            <a:r>
              <a:rPr sz="1200" b="1" spc="-254" dirty="0">
                <a:solidFill>
                  <a:srgbClr val="000000"/>
                </a:solidFill>
                <a:latin typeface="Verdana"/>
                <a:cs typeface="Verdana"/>
              </a:rPr>
              <a:t>we </a:t>
            </a:r>
            <a:r>
              <a:rPr sz="1200" b="1" spc="-135" dirty="0">
                <a:solidFill>
                  <a:srgbClr val="000000"/>
                </a:solidFill>
                <a:latin typeface="Verdana"/>
                <a:cs typeface="Verdana"/>
              </a:rPr>
              <a:t>live  </a:t>
            </a:r>
            <a:r>
              <a:rPr sz="1200" b="1" spc="-150" dirty="0">
                <a:solidFill>
                  <a:srgbClr val="000000"/>
                </a:solidFill>
                <a:latin typeface="Verdana"/>
                <a:cs typeface="Verdana"/>
              </a:rPr>
              <a:t>in </a:t>
            </a:r>
            <a:r>
              <a:rPr sz="1200" b="1" spc="-180" dirty="0">
                <a:solidFill>
                  <a:srgbClr val="000000"/>
                </a:solidFill>
                <a:latin typeface="Verdana"/>
                <a:cs typeface="Verdana"/>
              </a:rPr>
              <a:t>a </a:t>
            </a:r>
            <a:r>
              <a:rPr sz="1200" b="1" spc="-125" dirty="0">
                <a:solidFill>
                  <a:srgbClr val="000000"/>
                </a:solidFill>
                <a:latin typeface="Verdana"/>
                <a:cs typeface="Verdana"/>
              </a:rPr>
              <a:t>post-racist </a:t>
            </a:r>
            <a:r>
              <a:rPr sz="1200" b="1" spc="-180" dirty="0">
                <a:solidFill>
                  <a:srgbClr val="000000"/>
                </a:solidFill>
                <a:latin typeface="Verdana"/>
                <a:cs typeface="Verdana"/>
              </a:rPr>
              <a:t>world; </a:t>
            </a:r>
            <a:r>
              <a:rPr sz="1200" b="1" spc="-195" dirty="0">
                <a:solidFill>
                  <a:srgbClr val="000000"/>
                </a:solidFill>
                <a:latin typeface="Verdana"/>
                <a:cs typeface="Verdana"/>
              </a:rPr>
              <a:t>The </a:t>
            </a:r>
            <a:r>
              <a:rPr sz="1200" b="1" spc="-210" dirty="0">
                <a:solidFill>
                  <a:srgbClr val="000000"/>
                </a:solidFill>
                <a:latin typeface="Verdana"/>
                <a:cs typeface="Verdana"/>
              </a:rPr>
              <a:t>myth </a:t>
            </a:r>
            <a:r>
              <a:rPr sz="1200" b="1" spc="-140" dirty="0">
                <a:solidFill>
                  <a:srgbClr val="000000"/>
                </a:solidFill>
                <a:latin typeface="Verdana"/>
                <a:cs typeface="Verdana"/>
              </a:rPr>
              <a:t>that </a:t>
            </a:r>
            <a:r>
              <a:rPr sz="1200" b="1" spc="-254" dirty="0">
                <a:solidFill>
                  <a:srgbClr val="000000"/>
                </a:solidFill>
                <a:latin typeface="Verdana"/>
                <a:cs typeface="Verdana"/>
              </a:rPr>
              <a:t>we </a:t>
            </a:r>
            <a:r>
              <a:rPr sz="1200" b="1" spc="-175" dirty="0">
                <a:solidFill>
                  <a:srgbClr val="000000"/>
                </a:solidFill>
                <a:latin typeface="Verdana"/>
                <a:cs typeface="Verdana"/>
              </a:rPr>
              <a:t>are </a:t>
            </a:r>
            <a:r>
              <a:rPr sz="1200" b="1" spc="-114" dirty="0">
                <a:solidFill>
                  <a:srgbClr val="000000"/>
                </a:solidFill>
                <a:latin typeface="Verdana"/>
                <a:cs typeface="Verdana"/>
              </a:rPr>
              <a:t>all </a:t>
            </a:r>
            <a:r>
              <a:rPr sz="1200" b="1" spc="-150" dirty="0">
                <a:solidFill>
                  <a:srgbClr val="000000"/>
                </a:solidFill>
                <a:latin typeface="Verdana"/>
                <a:cs typeface="Verdana"/>
              </a:rPr>
              <a:t>in </a:t>
            </a:r>
            <a:r>
              <a:rPr sz="1200" b="1" spc="-155" dirty="0">
                <a:solidFill>
                  <a:srgbClr val="000000"/>
                </a:solidFill>
                <a:latin typeface="Verdana"/>
                <a:cs typeface="Verdana"/>
              </a:rPr>
              <a:t>the </a:t>
            </a:r>
            <a:r>
              <a:rPr sz="1200" b="1" spc="-204" dirty="0">
                <a:solidFill>
                  <a:srgbClr val="000000"/>
                </a:solidFill>
                <a:latin typeface="Verdana"/>
                <a:cs typeface="Verdana"/>
              </a:rPr>
              <a:t>same  </a:t>
            </a:r>
            <a:r>
              <a:rPr sz="1200" b="1" spc="-145" dirty="0">
                <a:solidFill>
                  <a:srgbClr val="000000"/>
                </a:solidFill>
                <a:latin typeface="Verdana"/>
                <a:cs typeface="Verdana"/>
              </a:rPr>
              <a:t>boat. </a:t>
            </a:r>
            <a:r>
              <a:rPr sz="1200" b="1" spc="-185" dirty="0">
                <a:solidFill>
                  <a:srgbClr val="000000"/>
                </a:solidFill>
                <a:latin typeface="Verdana"/>
                <a:cs typeface="Verdana"/>
              </a:rPr>
              <a:t>While </a:t>
            </a:r>
            <a:r>
              <a:rPr sz="1200" b="1" spc="-254" dirty="0">
                <a:solidFill>
                  <a:srgbClr val="000000"/>
                </a:solidFill>
                <a:latin typeface="Verdana"/>
                <a:cs typeface="Verdana"/>
              </a:rPr>
              <a:t>we </a:t>
            </a:r>
            <a:r>
              <a:rPr sz="1200" b="1" spc="-175" dirty="0">
                <a:solidFill>
                  <a:srgbClr val="000000"/>
                </a:solidFill>
                <a:latin typeface="Verdana"/>
                <a:cs typeface="Verdana"/>
              </a:rPr>
              <a:t>are </a:t>
            </a:r>
            <a:r>
              <a:rPr sz="1200" b="1" spc="-114" dirty="0">
                <a:solidFill>
                  <a:srgbClr val="000000"/>
                </a:solidFill>
                <a:latin typeface="Verdana"/>
                <a:cs typeface="Verdana"/>
              </a:rPr>
              <a:t>all </a:t>
            </a:r>
            <a:r>
              <a:rPr sz="1200" b="1" spc="-135" dirty="0">
                <a:solidFill>
                  <a:srgbClr val="000000"/>
                </a:solidFill>
                <a:latin typeface="Verdana"/>
                <a:cs typeface="Verdana"/>
              </a:rPr>
              <a:t>floating </a:t>
            </a:r>
            <a:r>
              <a:rPr sz="1200" b="1" spc="-195" dirty="0">
                <a:solidFill>
                  <a:srgbClr val="000000"/>
                </a:solidFill>
                <a:latin typeface="Verdana"/>
                <a:cs typeface="Verdana"/>
              </a:rPr>
              <a:t>on </a:t>
            </a:r>
            <a:r>
              <a:rPr sz="1200" b="1" spc="-155" dirty="0">
                <a:solidFill>
                  <a:srgbClr val="000000"/>
                </a:solidFill>
                <a:latin typeface="Verdana"/>
                <a:cs typeface="Verdana"/>
              </a:rPr>
              <a:t>the </a:t>
            </a:r>
            <a:r>
              <a:rPr sz="1200" b="1" spc="-204" dirty="0">
                <a:solidFill>
                  <a:srgbClr val="000000"/>
                </a:solidFill>
                <a:latin typeface="Verdana"/>
                <a:cs typeface="Verdana"/>
              </a:rPr>
              <a:t>same </a:t>
            </a:r>
            <a:r>
              <a:rPr sz="1200" b="1" spc="-120" dirty="0">
                <a:solidFill>
                  <a:srgbClr val="000000"/>
                </a:solidFill>
                <a:latin typeface="Verdana"/>
                <a:cs typeface="Verdana"/>
              </a:rPr>
              <a:t>sea, </a:t>
            </a:r>
            <a:r>
              <a:rPr sz="1200" b="1" spc="-105" dirty="0">
                <a:solidFill>
                  <a:srgbClr val="000000"/>
                </a:solidFill>
                <a:latin typeface="Verdana"/>
                <a:cs typeface="Verdana"/>
              </a:rPr>
              <a:t>it’s </a:t>
            </a:r>
            <a:r>
              <a:rPr sz="1200" b="1" spc="-135" dirty="0">
                <a:solidFill>
                  <a:srgbClr val="000000"/>
                </a:solidFill>
                <a:latin typeface="Verdana"/>
                <a:cs typeface="Verdana"/>
              </a:rPr>
              <a:t>clear  </a:t>
            </a:r>
            <a:r>
              <a:rPr sz="1200" b="1" spc="-140" dirty="0">
                <a:solidFill>
                  <a:srgbClr val="000000"/>
                </a:solidFill>
                <a:latin typeface="Verdana"/>
                <a:cs typeface="Verdana"/>
              </a:rPr>
              <a:t>that </a:t>
            </a:r>
            <a:r>
              <a:rPr sz="1200" b="1" spc="-210" dirty="0">
                <a:solidFill>
                  <a:srgbClr val="000000"/>
                </a:solidFill>
                <a:latin typeface="Verdana"/>
                <a:cs typeface="Verdana"/>
              </a:rPr>
              <a:t>some </a:t>
            </a:r>
            <a:r>
              <a:rPr sz="1200" b="1" spc="-175" dirty="0">
                <a:solidFill>
                  <a:srgbClr val="000000"/>
                </a:solidFill>
                <a:latin typeface="Verdana"/>
                <a:cs typeface="Verdana"/>
              </a:rPr>
              <a:t>are </a:t>
            </a:r>
            <a:r>
              <a:rPr sz="1200" b="1" spc="-150" dirty="0">
                <a:solidFill>
                  <a:srgbClr val="000000"/>
                </a:solidFill>
                <a:latin typeface="Verdana"/>
                <a:cs typeface="Verdana"/>
              </a:rPr>
              <a:t>in </a:t>
            </a:r>
            <a:r>
              <a:rPr sz="1200" b="1" spc="-175" dirty="0">
                <a:solidFill>
                  <a:srgbClr val="000000"/>
                </a:solidFill>
                <a:latin typeface="Verdana"/>
                <a:cs typeface="Verdana"/>
              </a:rPr>
              <a:t>super </a:t>
            </a:r>
            <a:r>
              <a:rPr sz="1200" b="1" spc="-130" dirty="0">
                <a:solidFill>
                  <a:srgbClr val="000000"/>
                </a:solidFill>
                <a:latin typeface="Verdana"/>
                <a:cs typeface="Verdana"/>
              </a:rPr>
              <a:t>yachts, </a:t>
            </a:r>
            <a:r>
              <a:rPr sz="1200" b="1" spc="-175" dirty="0">
                <a:solidFill>
                  <a:srgbClr val="000000"/>
                </a:solidFill>
                <a:latin typeface="Verdana"/>
                <a:cs typeface="Verdana"/>
              </a:rPr>
              <a:t>while </a:t>
            </a:r>
            <a:r>
              <a:rPr sz="1200" b="1" spc="-155" dirty="0">
                <a:solidFill>
                  <a:srgbClr val="000000"/>
                </a:solidFill>
                <a:latin typeface="Verdana"/>
                <a:cs typeface="Verdana"/>
              </a:rPr>
              <a:t>others </a:t>
            </a:r>
            <a:r>
              <a:rPr sz="1200" b="1" spc="-175" dirty="0">
                <a:solidFill>
                  <a:srgbClr val="000000"/>
                </a:solidFill>
                <a:latin typeface="Verdana"/>
                <a:cs typeface="Verdana"/>
              </a:rPr>
              <a:t>are</a:t>
            </a:r>
            <a:r>
              <a:rPr sz="1200" b="1" spc="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200" b="1" spc="-145" dirty="0">
                <a:solidFill>
                  <a:srgbClr val="000000"/>
                </a:solidFill>
                <a:latin typeface="Verdana"/>
                <a:cs typeface="Verdana"/>
              </a:rPr>
              <a:t>clinging</a:t>
            </a:r>
            <a:endParaRPr sz="1200">
              <a:latin typeface="Verdana"/>
              <a:cs typeface="Verdana"/>
            </a:endParaRPr>
          </a:p>
          <a:p>
            <a:pPr marL="417830">
              <a:lnSpc>
                <a:spcPct val="100000"/>
              </a:lnSpc>
              <a:spcBef>
                <a:spcPts val="114"/>
              </a:spcBef>
            </a:pPr>
            <a:r>
              <a:rPr sz="1200" b="1" spc="-145" dirty="0">
                <a:solidFill>
                  <a:srgbClr val="000000"/>
                </a:solidFill>
                <a:latin typeface="Verdana"/>
                <a:cs typeface="Verdana"/>
              </a:rPr>
              <a:t>to </a:t>
            </a:r>
            <a:r>
              <a:rPr sz="1200" b="1" spc="-155" dirty="0">
                <a:solidFill>
                  <a:srgbClr val="000000"/>
                </a:solidFill>
                <a:latin typeface="Verdana"/>
                <a:cs typeface="Verdana"/>
              </a:rPr>
              <a:t>the </a:t>
            </a:r>
            <a:r>
              <a:rPr sz="1200" b="1" spc="-135" dirty="0">
                <a:solidFill>
                  <a:srgbClr val="000000"/>
                </a:solidFill>
                <a:latin typeface="Verdana"/>
                <a:cs typeface="Verdana"/>
              </a:rPr>
              <a:t>drifting </a:t>
            </a:r>
            <a:r>
              <a:rPr sz="1200" b="1" spc="-145" dirty="0">
                <a:solidFill>
                  <a:srgbClr val="000000"/>
                </a:solidFill>
                <a:latin typeface="Verdana"/>
                <a:cs typeface="Verdana"/>
              </a:rPr>
              <a:t>debris.’ </a:t>
            </a:r>
            <a:r>
              <a:rPr sz="1000" b="1" spc="-135" dirty="0">
                <a:latin typeface="Verdana"/>
                <a:cs typeface="Verdana"/>
              </a:rPr>
              <a:t>– Antonio </a:t>
            </a:r>
            <a:r>
              <a:rPr sz="1000" b="1" spc="-125" dirty="0">
                <a:latin typeface="Verdana"/>
                <a:cs typeface="Verdana"/>
              </a:rPr>
              <a:t>Guterres, </a:t>
            </a:r>
            <a:r>
              <a:rPr sz="1000" b="1" spc="-265" dirty="0">
                <a:latin typeface="Verdana"/>
                <a:cs typeface="Verdana"/>
              </a:rPr>
              <a:t>UN </a:t>
            </a:r>
            <a:r>
              <a:rPr sz="1000" b="1" spc="-120" dirty="0">
                <a:latin typeface="Verdana"/>
                <a:cs typeface="Verdana"/>
              </a:rPr>
              <a:t>Secretary</a:t>
            </a:r>
            <a:r>
              <a:rPr sz="1000" b="1" spc="70" dirty="0">
                <a:latin typeface="Verdana"/>
                <a:cs typeface="Verdana"/>
              </a:rPr>
              <a:t> </a:t>
            </a:r>
            <a:r>
              <a:rPr sz="1000" b="1" spc="-135" dirty="0">
                <a:latin typeface="Verdana"/>
                <a:cs typeface="Verdana"/>
              </a:rPr>
              <a:t>General</a:t>
            </a:r>
            <a:r>
              <a:rPr sz="825" b="1" spc="-202" baseline="35353" dirty="0">
                <a:latin typeface="Verdana"/>
                <a:cs typeface="Verdana"/>
              </a:rPr>
              <a:t>1</a:t>
            </a:r>
            <a:endParaRPr sz="825" baseline="35353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99824" y="2072532"/>
            <a:ext cx="2434590" cy="913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11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It</a:t>
            </a:r>
            <a:r>
              <a:rPr kumimoji="0" sz="105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took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just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-45" normalizeH="0" baseline="0" noProof="0" dirty="0">
                <a:ln>
                  <a:noFill/>
                </a:ln>
                <a:solidFill>
                  <a:srgbClr val="5DC5E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nine</a:t>
            </a:r>
            <a:r>
              <a:rPr kumimoji="0" sz="1050" b="0" i="0" u="none" strike="noStrike" kern="1200" cap="none" spc="-120" normalizeH="0" baseline="0" noProof="0" dirty="0">
                <a:ln>
                  <a:noFill/>
                </a:ln>
                <a:solidFill>
                  <a:srgbClr val="5DC5E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0" b="0" i="0" u="none" strike="noStrike" kern="1200" cap="none" spc="-45" normalizeH="0" baseline="0" noProof="0" dirty="0">
                <a:ln>
                  <a:noFill/>
                </a:ln>
                <a:solidFill>
                  <a:srgbClr val="5DC5E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months</a:t>
            </a:r>
            <a:r>
              <a:rPr kumimoji="0" sz="1050" b="0" i="0" u="none" strike="noStrike" kern="1200" cap="none" spc="-120" normalizeH="0" baseline="0" noProof="0" dirty="0">
                <a:ln>
                  <a:noFill/>
                </a:ln>
                <a:solidFill>
                  <a:srgbClr val="5DC5E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for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the</a:t>
            </a:r>
            <a:r>
              <a:rPr kumimoji="0" sz="105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fortunes  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of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the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top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1,000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billionaires</a:t>
            </a:r>
            <a:r>
              <a:rPr kumimoji="0" sz="105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to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return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05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to  </a:t>
            </a:r>
            <a:r>
              <a:rPr kumimoji="0" sz="105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their </a:t>
            </a: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pre-pandemic </a:t>
            </a:r>
            <a:r>
              <a:rPr kumimoji="0" sz="10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highs, </a:t>
            </a:r>
            <a:r>
              <a:rPr kumimoji="0" sz="105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while </a:t>
            </a:r>
            <a:r>
              <a:rPr kumimoji="0" sz="105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for 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the  </a:t>
            </a:r>
            <a:r>
              <a:rPr kumimoji="0" sz="105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world’s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poorest, </a:t>
            </a:r>
            <a:r>
              <a:rPr kumimoji="0" sz="10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recovery </a:t>
            </a:r>
            <a:r>
              <a:rPr kumimoji="0" sz="10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could </a:t>
            </a: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take  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srgbClr val="620438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more </a:t>
            </a:r>
            <a:r>
              <a:rPr kumimoji="0" sz="1050" b="0" i="0" u="none" strike="noStrike" kern="1200" cap="none" spc="15" normalizeH="0" baseline="0" noProof="0" dirty="0">
                <a:ln>
                  <a:noFill/>
                </a:ln>
                <a:solidFill>
                  <a:srgbClr val="620438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than</a:t>
            </a:r>
            <a:r>
              <a:rPr kumimoji="0" sz="1050" b="0" i="0" u="none" strike="noStrike" kern="1200" cap="none" spc="-275" normalizeH="0" baseline="0" noProof="0" dirty="0">
                <a:ln>
                  <a:noFill/>
                </a:ln>
                <a:solidFill>
                  <a:srgbClr val="620438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050" b="0" i="0" u="none" strike="noStrike" kern="1200" cap="none" spc="-35" normalizeH="0" baseline="0" noProof="0" dirty="0">
                <a:ln>
                  <a:noFill/>
                </a:ln>
                <a:solidFill>
                  <a:srgbClr val="620438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 </a:t>
            </a:r>
            <a:r>
              <a:rPr kumimoji="0" sz="1050" b="0" i="0" u="none" strike="noStrike" kern="1200" cap="none" spc="-40" normalizeH="0" baseline="0" noProof="0" dirty="0">
                <a:ln>
                  <a:noFill/>
                </a:ln>
                <a:solidFill>
                  <a:srgbClr val="620438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decade</a:t>
            </a:r>
            <a:r>
              <a:rPr kumimoji="0" sz="10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.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286581" y="3117888"/>
            <a:ext cx="553085" cy="772160"/>
            <a:chOff x="8286581" y="3117888"/>
            <a:chExt cx="553085" cy="772160"/>
          </a:xfrm>
        </p:grpSpPr>
        <p:sp>
          <p:nvSpPr>
            <p:cNvPr id="14" name="object 14"/>
            <p:cNvSpPr/>
            <p:nvPr/>
          </p:nvSpPr>
          <p:spPr>
            <a:xfrm>
              <a:off x="8414727" y="3117888"/>
              <a:ext cx="221589" cy="1968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8286581" y="3329330"/>
              <a:ext cx="553085" cy="560705"/>
            </a:xfrm>
            <a:custGeom>
              <a:avLst/>
              <a:gdLst/>
              <a:ahLst/>
              <a:cxnLst/>
              <a:rect l="l" t="t" r="r" b="b"/>
              <a:pathLst>
                <a:path w="553084" h="560704">
                  <a:moveTo>
                    <a:pt x="338140" y="0"/>
                  </a:moveTo>
                  <a:lnTo>
                    <a:pt x="160023" y="13563"/>
                  </a:lnTo>
                  <a:lnTo>
                    <a:pt x="115541" y="40395"/>
                  </a:lnTo>
                  <a:lnTo>
                    <a:pt x="87587" y="70388"/>
                  </a:lnTo>
                  <a:lnTo>
                    <a:pt x="64345" y="122486"/>
                  </a:lnTo>
                  <a:lnTo>
                    <a:pt x="34001" y="215633"/>
                  </a:lnTo>
                  <a:lnTo>
                    <a:pt x="7998" y="336270"/>
                  </a:lnTo>
                  <a:lnTo>
                    <a:pt x="0" y="445677"/>
                  </a:lnTo>
                  <a:lnTo>
                    <a:pt x="1464" y="525086"/>
                  </a:lnTo>
                  <a:lnTo>
                    <a:pt x="3851" y="555726"/>
                  </a:lnTo>
                  <a:lnTo>
                    <a:pt x="154638" y="560184"/>
                  </a:lnTo>
                  <a:lnTo>
                    <a:pt x="378590" y="555752"/>
                  </a:lnTo>
                  <a:lnTo>
                    <a:pt x="552630" y="523811"/>
                  </a:lnTo>
                  <a:lnTo>
                    <a:pt x="529986" y="277241"/>
                  </a:lnTo>
                  <a:lnTo>
                    <a:pt x="477422" y="176622"/>
                  </a:lnTo>
                  <a:lnTo>
                    <a:pt x="447084" y="120708"/>
                  </a:lnTo>
                  <a:lnTo>
                    <a:pt x="406949" y="62445"/>
                  </a:lnTo>
                  <a:lnTo>
                    <a:pt x="360162" y="15444"/>
                  </a:lnTo>
                  <a:lnTo>
                    <a:pt x="338140" y="0"/>
                  </a:lnTo>
                  <a:close/>
                </a:path>
              </a:pathLst>
            </a:custGeom>
            <a:solidFill>
              <a:srgbClr val="FEC8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8453323" y="3435807"/>
              <a:ext cx="183515" cy="353695"/>
            </a:xfrm>
            <a:custGeom>
              <a:avLst/>
              <a:gdLst/>
              <a:ahLst/>
              <a:cxnLst/>
              <a:rect l="l" t="t" r="r" b="b"/>
              <a:pathLst>
                <a:path w="183515" h="353695">
                  <a:moveTo>
                    <a:pt x="71856" y="0"/>
                  </a:moveTo>
                  <a:lnTo>
                    <a:pt x="74333" y="48793"/>
                  </a:lnTo>
                  <a:lnTo>
                    <a:pt x="67547" y="51626"/>
                  </a:lnTo>
                  <a:lnTo>
                    <a:pt x="61288" y="54865"/>
                  </a:lnTo>
                  <a:lnTo>
                    <a:pt x="29832" y="87299"/>
                  </a:lnTo>
                  <a:lnTo>
                    <a:pt x="22110" y="113017"/>
                  </a:lnTo>
                  <a:lnTo>
                    <a:pt x="22892" y="127521"/>
                  </a:lnTo>
                  <a:lnTo>
                    <a:pt x="34810" y="165290"/>
                  </a:lnTo>
                  <a:lnTo>
                    <a:pt x="72732" y="200126"/>
                  </a:lnTo>
                  <a:lnTo>
                    <a:pt x="76428" y="203517"/>
                  </a:lnTo>
                  <a:lnTo>
                    <a:pt x="82499" y="210464"/>
                  </a:lnTo>
                  <a:lnTo>
                    <a:pt x="84099" y="214439"/>
                  </a:lnTo>
                  <a:lnTo>
                    <a:pt x="84505" y="225818"/>
                  </a:lnTo>
                  <a:lnTo>
                    <a:pt x="82562" y="231178"/>
                  </a:lnTo>
                  <a:lnTo>
                    <a:pt x="74358" y="238887"/>
                  </a:lnTo>
                  <a:lnTo>
                    <a:pt x="69392" y="240919"/>
                  </a:lnTo>
                  <a:lnTo>
                    <a:pt x="59867" y="241249"/>
                  </a:lnTo>
                  <a:lnTo>
                    <a:pt x="55714" y="240068"/>
                  </a:lnTo>
                  <a:lnTo>
                    <a:pt x="46520" y="235089"/>
                  </a:lnTo>
                  <a:lnTo>
                    <a:pt x="42710" y="232041"/>
                  </a:lnTo>
                  <a:lnTo>
                    <a:pt x="39662" y="228447"/>
                  </a:lnTo>
                  <a:lnTo>
                    <a:pt x="0" y="276720"/>
                  </a:lnTo>
                  <a:lnTo>
                    <a:pt x="36537" y="304050"/>
                  </a:lnTo>
                  <a:lnTo>
                    <a:pt x="78409" y="313334"/>
                  </a:lnTo>
                  <a:lnTo>
                    <a:pt x="79781" y="352628"/>
                  </a:lnTo>
                  <a:lnTo>
                    <a:pt x="140271" y="353694"/>
                  </a:lnTo>
                  <a:lnTo>
                    <a:pt x="137248" y="301345"/>
                  </a:lnTo>
                  <a:lnTo>
                    <a:pt x="143230" y="298208"/>
                  </a:lnTo>
                  <a:lnTo>
                    <a:pt x="174015" y="269125"/>
                  </a:lnTo>
                  <a:lnTo>
                    <a:pt x="183197" y="239598"/>
                  </a:lnTo>
                  <a:lnTo>
                    <a:pt x="182879" y="230593"/>
                  </a:lnTo>
                  <a:lnTo>
                    <a:pt x="170002" y="188391"/>
                  </a:lnTo>
                  <a:lnTo>
                    <a:pt x="130759" y="153530"/>
                  </a:lnTo>
                  <a:lnTo>
                    <a:pt x="126860" y="150164"/>
                  </a:lnTo>
                  <a:lnTo>
                    <a:pt x="120535" y="143484"/>
                  </a:lnTo>
                  <a:lnTo>
                    <a:pt x="118872" y="139700"/>
                  </a:lnTo>
                  <a:lnTo>
                    <a:pt x="118491" y="128587"/>
                  </a:lnTo>
                  <a:lnTo>
                    <a:pt x="120484" y="123088"/>
                  </a:lnTo>
                  <a:lnTo>
                    <a:pt x="128943" y="114846"/>
                  </a:lnTo>
                  <a:lnTo>
                    <a:pt x="134493" y="112661"/>
                  </a:lnTo>
                  <a:lnTo>
                    <a:pt x="145084" y="112293"/>
                  </a:lnTo>
                  <a:lnTo>
                    <a:pt x="148285" y="112775"/>
                  </a:lnTo>
                  <a:lnTo>
                    <a:pt x="153670" y="114985"/>
                  </a:lnTo>
                  <a:lnTo>
                    <a:pt x="156235" y="116420"/>
                  </a:lnTo>
                  <a:lnTo>
                    <a:pt x="158686" y="118186"/>
                  </a:lnTo>
                  <a:lnTo>
                    <a:pt x="182879" y="59715"/>
                  </a:lnTo>
                  <a:lnTo>
                    <a:pt x="147526" y="44954"/>
                  </a:lnTo>
                  <a:lnTo>
                    <a:pt x="133769" y="42354"/>
                  </a:lnTo>
                  <a:lnTo>
                    <a:pt x="132321" y="1066"/>
                  </a:lnTo>
                  <a:lnTo>
                    <a:pt x="718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283657" y="3968965"/>
            <a:ext cx="586105" cy="383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F</a:t>
            </a:r>
            <a:r>
              <a:rPr kumimoji="0" sz="10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</a:t>
            </a:r>
            <a:r>
              <a:rPr kumimoji="0" sz="1000" b="1" i="0" u="none" strike="noStrike" kern="1200" cap="none" spc="-20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B</a:t>
            </a:r>
            <a:r>
              <a:rPr kumimoji="0" sz="1000" b="1" i="0" u="none" strike="noStrike" kern="1200" cap="none" spc="-2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</a:t>
            </a:r>
            <a:r>
              <a:rPr kumimoji="0" sz="1000" b="1" i="0" u="none" strike="noStrike" kern="1200" cap="none" spc="-2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U</a:t>
            </a:r>
            <a:r>
              <a:rPr kumimoji="0" sz="1000" b="1" i="0" u="none" strike="noStrike" kern="1200" cap="none" spc="-1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</a:t>
            </a:r>
            <a:r>
              <a:rPr kumimoji="0" sz="1000" b="1" i="0" u="none" strike="noStrike" kern="1200" cap="none" spc="-2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RY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0" u="none" strike="noStrike" kern="1200" cap="none" spc="-185" normalizeH="0" baseline="0" noProof="0" dirty="0">
                <a:ln>
                  <a:noFill/>
                </a:ln>
                <a:solidFill>
                  <a:srgbClr val="5DC5E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100%</a:t>
            </a:r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165318" y="3968965"/>
            <a:ext cx="471170" cy="383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2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MARCH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0" u="none" strike="noStrike" kern="1200" cap="none" spc="-150" normalizeH="0" baseline="0" noProof="0" dirty="0">
                <a:ln>
                  <a:noFill/>
                </a:ln>
                <a:solidFill>
                  <a:srgbClr val="5DC5E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7</a:t>
            </a:r>
            <a:r>
              <a:rPr kumimoji="0" sz="1300" b="0" i="0" u="none" strike="noStrike" kern="1200" cap="none" spc="-160" normalizeH="0" baseline="0" noProof="0" dirty="0">
                <a:ln>
                  <a:noFill/>
                </a:ln>
                <a:solidFill>
                  <a:srgbClr val="5DC5E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0</a:t>
            </a:r>
            <a:r>
              <a:rPr kumimoji="0" sz="1300" b="0" i="0" u="none" strike="noStrike" kern="1200" cap="none" spc="-120" normalizeH="0" baseline="0" noProof="0" dirty="0">
                <a:ln>
                  <a:noFill/>
                </a:ln>
                <a:solidFill>
                  <a:srgbClr val="5DC5E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.</a:t>
            </a:r>
            <a:r>
              <a:rPr kumimoji="0" sz="1300" b="0" i="0" u="none" strike="noStrike" kern="1200" cap="none" spc="-165" normalizeH="0" baseline="0" noProof="0" dirty="0">
                <a:ln>
                  <a:noFill/>
                </a:ln>
                <a:solidFill>
                  <a:srgbClr val="5DC5E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3</a:t>
            </a:r>
            <a:r>
              <a:rPr kumimoji="0" sz="1300" b="0" i="0" u="none" strike="noStrike" kern="1200" cap="none" spc="-270" normalizeH="0" baseline="0" noProof="0" dirty="0">
                <a:ln>
                  <a:noFill/>
                </a:ln>
                <a:solidFill>
                  <a:srgbClr val="5DC5E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%</a:t>
            </a:r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959637" y="3968965"/>
            <a:ext cx="605155" cy="383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2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NOVEMBER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76835" marR="0" lvl="0" indent="0" algn="l" defTabSz="914400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0" u="none" strike="noStrike" kern="1200" cap="none" spc="-165" normalizeH="0" baseline="0" noProof="0" dirty="0">
                <a:ln>
                  <a:noFill/>
                </a:ln>
                <a:solidFill>
                  <a:srgbClr val="5DC5ED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99.9%</a:t>
            </a:r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9163939" y="3233343"/>
            <a:ext cx="470534" cy="658495"/>
            <a:chOff x="9163939" y="3233343"/>
            <a:chExt cx="470534" cy="658495"/>
          </a:xfrm>
        </p:grpSpPr>
        <p:sp>
          <p:nvSpPr>
            <p:cNvPr id="21" name="object 21"/>
            <p:cNvSpPr/>
            <p:nvPr/>
          </p:nvSpPr>
          <p:spPr>
            <a:xfrm>
              <a:off x="9263329" y="3233343"/>
              <a:ext cx="188747" cy="1701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9163939" y="3413023"/>
              <a:ext cx="470534" cy="478790"/>
            </a:xfrm>
            <a:custGeom>
              <a:avLst/>
              <a:gdLst/>
              <a:ahLst/>
              <a:cxnLst/>
              <a:rect l="l" t="t" r="r" b="b"/>
              <a:pathLst>
                <a:path w="470534" h="478789">
                  <a:moveTo>
                    <a:pt x="280504" y="0"/>
                  </a:moveTo>
                  <a:lnTo>
                    <a:pt x="129463" y="14147"/>
                  </a:lnTo>
                  <a:lnTo>
                    <a:pt x="92091" y="37589"/>
                  </a:lnTo>
                  <a:lnTo>
                    <a:pt x="49841" y="108050"/>
                  </a:lnTo>
                  <a:lnTo>
                    <a:pt x="25463" y="187591"/>
                  </a:lnTo>
                  <a:lnTo>
                    <a:pt x="5170" y="290405"/>
                  </a:lnTo>
                  <a:lnTo>
                    <a:pt x="0" y="383420"/>
                  </a:lnTo>
                  <a:lnTo>
                    <a:pt x="2421" y="450826"/>
                  </a:lnTo>
                  <a:lnTo>
                    <a:pt x="4902" y="476808"/>
                  </a:lnTo>
                  <a:lnTo>
                    <a:pt x="133007" y="478370"/>
                  </a:lnTo>
                  <a:lnTo>
                    <a:pt x="323100" y="471271"/>
                  </a:lnTo>
                  <a:lnTo>
                    <a:pt x="470395" y="441591"/>
                  </a:lnTo>
                  <a:lnTo>
                    <a:pt x="447497" y="232549"/>
                  </a:lnTo>
                  <a:lnTo>
                    <a:pt x="401373" y="147889"/>
                  </a:lnTo>
                  <a:lnTo>
                    <a:pt x="374786" y="100861"/>
                  </a:lnTo>
                  <a:lnTo>
                    <a:pt x="339852" y="51993"/>
                  </a:lnTo>
                  <a:lnTo>
                    <a:pt x="299434" y="12780"/>
                  </a:lnTo>
                  <a:lnTo>
                    <a:pt x="280504" y="0"/>
                  </a:lnTo>
                  <a:close/>
                </a:path>
              </a:pathLst>
            </a:custGeom>
            <a:solidFill>
              <a:srgbClr val="FEC8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9304591" y="3504907"/>
              <a:ext cx="155575" cy="299720"/>
            </a:xfrm>
            <a:custGeom>
              <a:avLst/>
              <a:gdLst/>
              <a:ahLst/>
              <a:cxnLst/>
              <a:rect l="l" t="t" r="r" b="b"/>
              <a:pathLst>
                <a:path w="155575" h="299720">
                  <a:moveTo>
                    <a:pt x="108267" y="12"/>
                  </a:moveTo>
                  <a:lnTo>
                    <a:pt x="56896" y="0"/>
                  </a:lnTo>
                  <a:lnTo>
                    <a:pt x="59740" y="41376"/>
                  </a:lnTo>
                  <a:lnTo>
                    <a:pt x="51803" y="44500"/>
                  </a:lnTo>
                  <a:lnTo>
                    <a:pt x="22517" y="74739"/>
                  </a:lnTo>
                  <a:lnTo>
                    <a:pt x="16344" y="96685"/>
                  </a:lnTo>
                  <a:lnTo>
                    <a:pt x="17225" y="108985"/>
                  </a:lnTo>
                  <a:lnTo>
                    <a:pt x="35636" y="150837"/>
                  </a:lnTo>
                  <a:lnTo>
                    <a:pt x="60617" y="169900"/>
                  </a:lnTo>
                  <a:lnTo>
                    <a:pt x="63804" y="172720"/>
                  </a:lnTo>
                  <a:lnTo>
                    <a:pt x="69075" y="178523"/>
                  </a:lnTo>
                  <a:lnTo>
                    <a:pt x="70485" y="181889"/>
                  </a:lnTo>
                  <a:lnTo>
                    <a:pt x="70993" y="191541"/>
                  </a:lnTo>
                  <a:lnTo>
                    <a:pt x="69430" y="196126"/>
                  </a:lnTo>
                  <a:lnTo>
                    <a:pt x="62572" y="202780"/>
                  </a:lnTo>
                  <a:lnTo>
                    <a:pt x="58381" y="204584"/>
                  </a:lnTo>
                  <a:lnTo>
                    <a:pt x="50304" y="205003"/>
                  </a:lnTo>
                  <a:lnTo>
                    <a:pt x="46748" y="204063"/>
                  </a:lnTo>
                  <a:lnTo>
                    <a:pt x="38887" y="199986"/>
                  </a:lnTo>
                  <a:lnTo>
                    <a:pt x="35598" y="197459"/>
                  </a:lnTo>
                  <a:lnTo>
                    <a:pt x="32969" y="194437"/>
                  </a:lnTo>
                  <a:lnTo>
                    <a:pt x="0" y="236016"/>
                  </a:lnTo>
                  <a:lnTo>
                    <a:pt x="31432" y="258673"/>
                  </a:lnTo>
                  <a:lnTo>
                    <a:pt x="67119" y="265938"/>
                  </a:lnTo>
                  <a:lnTo>
                    <a:pt x="68872" y="299275"/>
                  </a:lnTo>
                  <a:lnTo>
                    <a:pt x="120243" y="299288"/>
                  </a:lnTo>
                  <a:lnTo>
                    <a:pt x="116903" y="254889"/>
                  </a:lnTo>
                  <a:lnTo>
                    <a:pt x="121932" y="252145"/>
                  </a:lnTo>
                  <a:lnTo>
                    <a:pt x="150393" y="221322"/>
                  </a:lnTo>
                  <a:lnTo>
                    <a:pt x="155003" y="201777"/>
                  </a:lnTo>
                  <a:lnTo>
                    <a:pt x="154114" y="184937"/>
                  </a:lnTo>
                  <a:lnTo>
                    <a:pt x="134886" y="149009"/>
                  </a:lnTo>
                  <a:lnTo>
                    <a:pt x="109194" y="129476"/>
                  </a:lnTo>
                  <a:lnTo>
                    <a:pt x="105841" y="126682"/>
                  </a:lnTo>
                  <a:lnTo>
                    <a:pt x="100368" y="121107"/>
                  </a:lnTo>
                  <a:lnTo>
                    <a:pt x="98907" y="117919"/>
                  </a:lnTo>
                  <a:lnTo>
                    <a:pt x="98412" y="108496"/>
                  </a:lnTo>
                  <a:lnTo>
                    <a:pt x="100025" y="103784"/>
                  </a:lnTo>
                  <a:lnTo>
                    <a:pt x="107086" y="96659"/>
                  </a:lnTo>
                  <a:lnTo>
                    <a:pt x="111760" y="94716"/>
                  </a:lnTo>
                  <a:lnTo>
                    <a:pt x="120751" y="94246"/>
                  </a:lnTo>
                  <a:lnTo>
                    <a:pt x="123482" y="94615"/>
                  </a:lnTo>
                  <a:lnTo>
                    <a:pt x="128079" y="96405"/>
                  </a:lnTo>
                  <a:lnTo>
                    <a:pt x="130276" y="97586"/>
                  </a:lnTo>
                  <a:lnTo>
                    <a:pt x="132384" y="99047"/>
                  </a:lnTo>
                  <a:lnTo>
                    <a:pt x="152057" y="49047"/>
                  </a:lnTo>
                  <a:lnTo>
                    <a:pt x="110096" y="35039"/>
                  </a:lnTo>
                  <a:lnTo>
                    <a:pt x="108267" y="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9970554" y="3124606"/>
            <a:ext cx="550545" cy="767715"/>
            <a:chOff x="9970554" y="3124606"/>
            <a:chExt cx="550545" cy="767715"/>
          </a:xfrm>
        </p:grpSpPr>
        <p:sp>
          <p:nvSpPr>
            <p:cNvPr id="25" name="object 25"/>
            <p:cNvSpPr/>
            <p:nvPr/>
          </p:nvSpPr>
          <p:spPr>
            <a:xfrm>
              <a:off x="10146792" y="3124606"/>
              <a:ext cx="220408" cy="18256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9970554" y="3334892"/>
              <a:ext cx="550545" cy="557530"/>
            </a:xfrm>
            <a:custGeom>
              <a:avLst/>
              <a:gdLst/>
              <a:ahLst/>
              <a:cxnLst/>
              <a:rect l="l" t="t" r="r" b="b"/>
              <a:pathLst>
                <a:path w="550545" h="557529">
                  <a:moveTo>
                    <a:pt x="372503" y="0"/>
                  </a:moveTo>
                  <a:lnTo>
                    <a:pt x="193865" y="1079"/>
                  </a:lnTo>
                  <a:lnTo>
                    <a:pt x="147625" y="24751"/>
                  </a:lnTo>
                  <a:lnTo>
                    <a:pt x="117649" y="52727"/>
                  </a:lnTo>
                  <a:lnTo>
                    <a:pt x="90831" y="103081"/>
                  </a:lnTo>
                  <a:lnTo>
                    <a:pt x="54063" y="193890"/>
                  </a:lnTo>
                  <a:lnTo>
                    <a:pt x="19700" y="312414"/>
                  </a:lnTo>
                  <a:lnTo>
                    <a:pt x="4083" y="420997"/>
                  </a:lnTo>
                  <a:lnTo>
                    <a:pt x="0" y="500316"/>
                  </a:lnTo>
                  <a:lnTo>
                    <a:pt x="241" y="531050"/>
                  </a:lnTo>
                  <a:lnTo>
                    <a:pt x="150355" y="546011"/>
                  </a:lnTo>
                  <a:lnTo>
                    <a:pt x="374065" y="557199"/>
                  </a:lnTo>
                  <a:lnTo>
                    <a:pt x="549935" y="537476"/>
                  </a:lnTo>
                  <a:lnTo>
                    <a:pt x="544537" y="289928"/>
                  </a:lnTo>
                  <a:lnTo>
                    <a:pt x="499120" y="185876"/>
                  </a:lnTo>
                  <a:lnTo>
                    <a:pt x="472757" y="127977"/>
                  </a:lnTo>
                  <a:lnTo>
                    <a:pt x="436791" y="67068"/>
                  </a:lnTo>
                  <a:lnTo>
                    <a:pt x="393398" y="16932"/>
                  </a:lnTo>
                  <a:lnTo>
                    <a:pt x="372503" y="0"/>
                  </a:lnTo>
                  <a:close/>
                </a:path>
              </a:pathLst>
            </a:custGeom>
            <a:solidFill>
              <a:srgbClr val="FEC8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10145331" y="3434156"/>
              <a:ext cx="198120" cy="358140"/>
            </a:xfrm>
            <a:custGeom>
              <a:avLst/>
              <a:gdLst/>
              <a:ahLst/>
              <a:cxnLst/>
              <a:rect l="l" t="t" r="r" b="b"/>
              <a:pathLst>
                <a:path w="198120" h="358139">
                  <a:moveTo>
                    <a:pt x="90995" y="0"/>
                  </a:moveTo>
                  <a:lnTo>
                    <a:pt x="90081" y="48844"/>
                  </a:lnTo>
                  <a:lnTo>
                    <a:pt x="83104" y="51198"/>
                  </a:lnTo>
                  <a:lnTo>
                    <a:pt x="76631" y="53992"/>
                  </a:lnTo>
                  <a:lnTo>
                    <a:pt x="42976" y="84162"/>
                  </a:lnTo>
                  <a:lnTo>
                    <a:pt x="33248" y="123789"/>
                  </a:lnTo>
                  <a:lnTo>
                    <a:pt x="33781" y="132027"/>
                  </a:lnTo>
                  <a:lnTo>
                    <a:pt x="50546" y="174777"/>
                  </a:lnTo>
                  <a:lnTo>
                    <a:pt x="77914" y="199707"/>
                  </a:lnTo>
                  <a:lnTo>
                    <a:pt x="81368" y="203339"/>
                  </a:lnTo>
                  <a:lnTo>
                    <a:pt x="86944" y="210680"/>
                  </a:lnTo>
                  <a:lnTo>
                    <a:pt x="88264" y="214769"/>
                  </a:lnTo>
                  <a:lnTo>
                    <a:pt x="87858" y="226148"/>
                  </a:lnTo>
                  <a:lnTo>
                    <a:pt x="85559" y="231368"/>
                  </a:lnTo>
                  <a:lnTo>
                    <a:pt x="76822" y="238480"/>
                  </a:lnTo>
                  <a:lnTo>
                    <a:pt x="71729" y="240156"/>
                  </a:lnTo>
                  <a:lnTo>
                    <a:pt x="62191" y="239826"/>
                  </a:lnTo>
                  <a:lnTo>
                    <a:pt x="58140" y="238366"/>
                  </a:lnTo>
                  <a:lnTo>
                    <a:pt x="49314" y="232752"/>
                  </a:lnTo>
                  <a:lnTo>
                    <a:pt x="45720" y="229450"/>
                  </a:lnTo>
                  <a:lnTo>
                    <a:pt x="42938" y="225628"/>
                  </a:lnTo>
                  <a:lnTo>
                    <a:pt x="0" y="271030"/>
                  </a:lnTo>
                  <a:lnTo>
                    <a:pt x="34544" y="300850"/>
                  </a:lnTo>
                  <a:lnTo>
                    <a:pt x="75679" y="313016"/>
                  </a:lnTo>
                  <a:lnTo>
                    <a:pt x="74307" y="352310"/>
                  </a:lnTo>
                  <a:lnTo>
                    <a:pt x="134556" y="357593"/>
                  </a:lnTo>
                  <a:lnTo>
                    <a:pt x="135191" y="305155"/>
                  </a:lnTo>
                  <a:lnTo>
                    <a:pt x="141389" y="302450"/>
                  </a:lnTo>
                  <a:lnTo>
                    <a:pt x="174142" y="275589"/>
                  </a:lnTo>
                  <a:lnTo>
                    <a:pt x="185674" y="237769"/>
                  </a:lnTo>
                  <a:lnTo>
                    <a:pt x="185662" y="229910"/>
                  </a:lnTo>
                  <a:lnTo>
                    <a:pt x="167170" y="182816"/>
                  </a:lnTo>
                  <a:lnTo>
                    <a:pt x="139039" y="157251"/>
                  </a:lnTo>
                  <a:lnTo>
                    <a:pt x="135381" y="153619"/>
                  </a:lnTo>
                  <a:lnTo>
                    <a:pt x="129539" y="146532"/>
                  </a:lnTo>
                  <a:lnTo>
                    <a:pt x="128142" y="142646"/>
                  </a:lnTo>
                  <a:lnTo>
                    <a:pt x="128536" y="131533"/>
                  </a:lnTo>
                  <a:lnTo>
                    <a:pt x="130911" y="126174"/>
                  </a:lnTo>
                  <a:lnTo>
                    <a:pt x="139928" y="118541"/>
                  </a:lnTo>
                  <a:lnTo>
                    <a:pt x="145618" y="116751"/>
                  </a:lnTo>
                  <a:lnTo>
                    <a:pt x="156209" y="117119"/>
                  </a:lnTo>
                  <a:lnTo>
                    <a:pt x="159372" y="117830"/>
                  </a:lnTo>
                  <a:lnTo>
                    <a:pt x="164579" y="120396"/>
                  </a:lnTo>
                  <a:lnTo>
                    <a:pt x="167043" y="122008"/>
                  </a:lnTo>
                  <a:lnTo>
                    <a:pt x="169367" y="123939"/>
                  </a:lnTo>
                  <a:lnTo>
                    <a:pt x="197599" y="67297"/>
                  </a:lnTo>
                  <a:lnTo>
                    <a:pt x="163345" y="50109"/>
                  </a:lnTo>
                  <a:lnTo>
                    <a:pt x="149796" y="46558"/>
                  </a:lnTo>
                  <a:lnTo>
                    <a:pt x="151244" y="5270"/>
                  </a:lnTo>
                  <a:lnTo>
                    <a:pt x="909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object 28"/>
          <p:cNvSpPr/>
          <p:nvPr/>
        </p:nvSpPr>
        <p:spPr>
          <a:xfrm>
            <a:off x="8268253" y="4474786"/>
            <a:ext cx="73025" cy="825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361133" y="4433587"/>
            <a:ext cx="2224405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0" i="0" u="none" strike="noStrike" kern="1200" cap="none" spc="15" normalizeH="0" baseline="0" noProof="0" dirty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change</a:t>
            </a:r>
            <a:r>
              <a:rPr kumimoji="0" sz="850" b="0" i="0" u="none" strike="noStrike" kern="1200" cap="none" spc="-70" normalizeH="0" baseline="0" noProof="0" dirty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850" b="0" i="0" u="none" strike="noStrike" kern="1200" cap="none" spc="-15" normalizeH="0" baseline="0" noProof="0" dirty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in</a:t>
            </a:r>
            <a:r>
              <a:rPr kumimoji="0" sz="850" b="0" i="0" u="none" strike="noStrike" kern="1200" cap="none" spc="-65" normalizeH="0" baseline="0" noProof="0" dirty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850" b="0" i="0" u="none" strike="noStrike" kern="1200" cap="none" spc="-10" normalizeH="0" baseline="0" noProof="0" dirty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top</a:t>
            </a:r>
            <a:r>
              <a:rPr kumimoji="0" sz="850" b="0" i="0" u="none" strike="noStrike" kern="1200" cap="none" spc="-65" normalizeH="0" baseline="0" noProof="0" dirty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850" b="0" i="0" u="none" strike="noStrike" kern="1200" cap="none" spc="-10" normalizeH="0" baseline="0" noProof="0" dirty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1,000</a:t>
            </a:r>
            <a:r>
              <a:rPr kumimoji="0" sz="850" b="0" i="0" u="none" strike="noStrike" kern="1200" cap="none" spc="-65" normalizeH="0" baseline="0" noProof="0" dirty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850" b="0" i="0" u="none" strike="noStrike" kern="1200" cap="none" spc="-10" normalizeH="0" baseline="0" noProof="0" dirty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billionaires’</a:t>
            </a:r>
            <a:r>
              <a:rPr kumimoji="0" sz="850" b="0" i="0" u="none" strike="noStrike" kern="1200" cap="none" spc="-65" normalizeH="0" baseline="0" noProof="0" dirty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850" b="0" i="0" u="none" strike="noStrike" kern="1200" cap="none" spc="-5" normalizeH="0" baseline="0" noProof="0" dirty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wealth</a:t>
            </a:r>
            <a:r>
              <a:rPr kumimoji="0" sz="850" b="0" i="0" u="none" strike="noStrike" kern="1200" cap="none" spc="-65" normalizeH="0" baseline="0" noProof="0" dirty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850" b="0" i="0" u="none" strike="noStrike" kern="1200" cap="none" spc="-20" normalizeH="0" baseline="0" noProof="0" dirty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(2020)</a:t>
            </a:r>
            <a:endParaRPr kumimoji="0" sz="8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144738" y="4719828"/>
            <a:ext cx="25501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9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OXFAM </a:t>
            </a:r>
            <a:r>
              <a:rPr kumimoji="0" sz="1400" b="0" i="0" u="none" strike="noStrike" kern="1200" cap="none" spc="-3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Briefing </a:t>
            </a:r>
            <a:r>
              <a:rPr kumimoji="0" sz="1400" b="0" i="0" u="none" strike="noStrike" kern="1200" cap="none" spc="-9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Paper, </a:t>
            </a:r>
            <a:r>
              <a:rPr kumimoji="0" sz="1400" b="0" i="0" u="none" strike="noStrike" kern="1200" cap="none" spc="-114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Jan.</a:t>
            </a:r>
            <a:r>
              <a:rPr kumimoji="0" sz="1400" b="0" i="0" u="none" strike="noStrike" kern="1200" cap="none" spc="-12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400" b="0" i="0" u="none" strike="noStrike" kern="1200" cap="none" spc="4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2021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447180" y="587755"/>
            <a:ext cx="4980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0" spc="-135" dirty="0">
                <a:latin typeface="Trebuchet MS"/>
                <a:cs typeface="Trebuchet MS"/>
              </a:rPr>
              <a:t>The </a:t>
            </a:r>
            <a:r>
              <a:rPr sz="1800" i="0" spc="-75" dirty="0">
                <a:latin typeface="Trebuchet MS"/>
                <a:cs typeface="Trebuchet MS"/>
              </a:rPr>
              <a:t>devastating </a:t>
            </a:r>
            <a:r>
              <a:rPr sz="1800" i="0" spc="-60" dirty="0">
                <a:latin typeface="Trebuchet MS"/>
                <a:cs typeface="Trebuchet MS"/>
              </a:rPr>
              <a:t>impact </a:t>
            </a:r>
            <a:r>
              <a:rPr sz="1800" i="0" spc="-65" dirty="0">
                <a:latin typeface="Trebuchet MS"/>
                <a:cs typeface="Trebuchet MS"/>
              </a:rPr>
              <a:t>of </a:t>
            </a:r>
            <a:r>
              <a:rPr sz="1800" i="0" spc="-110" dirty="0">
                <a:latin typeface="Trebuchet MS"/>
                <a:cs typeface="Trebuchet MS"/>
              </a:rPr>
              <a:t>the </a:t>
            </a:r>
            <a:r>
              <a:rPr sz="1800" i="0" spc="-35" dirty="0">
                <a:latin typeface="Trebuchet MS"/>
                <a:cs typeface="Trebuchet MS"/>
              </a:rPr>
              <a:t>Covid-19</a:t>
            </a:r>
            <a:r>
              <a:rPr sz="1800" i="0" spc="160" dirty="0">
                <a:latin typeface="Trebuchet MS"/>
                <a:cs typeface="Trebuchet MS"/>
              </a:rPr>
              <a:t> </a:t>
            </a:r>
            <a:r>
              <a:rPr sz="1800" i="0" spc="-60" dirty="0">
                <a:latin typeface="Trebuchet MS"/>
                <a:cs typeface="Trebuchet MS"/>
              </a:rPr>
              <a:t>pandemic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28952" y="1148028"/>
            <a:ext cx="5221605" cy="0"/>
          </a:xfrm>
          <a:custGeom>
            <a:avLst/>
            <a:gdLst/>
            <a:ahLst/>
            <a:cxnLst/>
            <a:rect l="l" t="t" r="r" b="b"/>
            <a:pathLst>
              <a:path w="5221605">
                <a:moveTo>
                  <a:pt x="0" y="1"/>
                </a:moveTo>
                <a:lnTo>
                  <a:pt x="5221082" y="0"/>
                </a:lnTo>
              </a:path>
            </a:pathLst>
          </a:custGeom>
          <a:ln w="28575">
            <a:solidFill>
              <a:srgbClr val="2F559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52038" y="505459"/>
            <a:ext cx="55149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spc="-65" dirty="0">
                <a:latin typeface="Trebuchet MS"/>
                <a:cs typeface="Trebuchet MS"/>
              </a:rPr>
              <a:t>Major </a:t>
            </a:r>
            <a:r>
              <a:rPr i="0" spc="-150" dirty="0">
                <a:latin typeface="Trebuchet MS"/>
                <a:cs typeface="Trebuchet MS"/>
              </a:rPr>
              <a:t>scientific </a:t>
            </a:r>
            <a:r>
              <a:rPr i="0" spc="-114" dirty="0">
                <a:latin typeface="Trebuchet MS"/>
                <a:cs typeface="Trebuchet MS"/>
              </a:rPr>
              <a:t>and </a:t>
            </a:r>
            <a:r>
              <a:rPr i="0" spc="-135" dirty="0">
                <a:latin typeface="Trebuchet MS"/>
                <a:cs typeface="Trebuchet MS"/>
              </a:rPr>
              <a:t>technological</a:t>
            </a:r>
            <a:r>
              <a:rPr i="0" spc="-455" dirty="0">
                <a:latin typeface="Trebuchet MS"/>
                <a:cs typeface="Trebuchet MS"/>
              </a:rPr>
              <a:t> </a:t>
            </a:r>
            <a:r>
              <a:rPr i="0" spc="-135" dirty="0">
                <a:latin typeface="Trebuchet MS"/>
                <a:cs typeface="Trebuchet MS"/>
              </a:rPr>
              <a:t>advances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6350" y="6262687"/>
            <a:ext cx="12205335" cy="601980"/>
            <a:chOff x="-6350" y="6262687"/>
            <a:chExt cx="12205335" cy="601980"/>
          </a:xfrm>
        </p:grpSpPr>
        <p:sp>
          <p:nvSpPr>
            <p:cNvPr id="4" name="object 4"/>
            <p:cNvSpPr/>
            <p:nvPr/>
          </p:nvSpPr>
          <p:spPr>
            <a:xfrm>
              <a:off x="0" y="6324600"/>
              <a:ext cx="12192000" cy="533400"/>
            </a:xfrm>
            <a:custGeom>
              <a:avLst/>
              <a:gdLst/>
              <a:ahLst/>
              <a:cxnLst/>
              <a:rect l="l" t="t" r="r" b="b"/>
              <a:pathLst>
                <a:path w="12192000" h="533400">
                  <a:moveTo>
                    <a:pt x="12192000" y="0"/>
                  </a:moveTo>
                  <a:lnTo>
                    <a:pt x="0" y="0"/>
                  </a:lnTo>
                  <a:lnTo>
                    <a:pt x="0" y="533399"/>
                  </a:lnTo>
                  <a:lnTo>
                    <a:pt x="12192000" y="53339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20386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324600"/>
              <a:ext cx="12192635" cy="533400"/>
            </a:xfrm>
            <a:custGeom>
              <a:avLst/>
              <a:gdLst/>
              <a:ahLst/>
              <a:cxnLst/>
              <a:rect l="l" t="t" r="r" b="b"/>
              <a:pathLst>
                <a:path w="12192635" h="533400">
                  <a:moveTo>
                    <a:pt x="0" y="0"/>
                  </a:moveTo>
                  <a:lnTo>
                    <a:pt x="12192006" y="0"/>
                  </a:lnTo>
                  <a:lnTo>
                    <a:pt x="12192006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0386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0299280" y="6407463"/>
              <a:ext cx="1524279" cy="38711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6291262"/>
              <a:ext cx="12192635" cy="0"/>
            </a:xfrm>
            <a:custGeom>
              <a:avLst/>
              <a:gdLst/>
              <a:ahLst/>
              <a:cxnLst/>
              <a:rect l="l" t="t" r="r" b="b"/>
              <a:pathLst>
                <a:path w="12192635">
                  <a:moveTo>
                    <a:pt x="0" y="0"/>
                  </a:moveTo>
                  <a:lnTo>
                    <a:pt x="12192006" y="1"/>
                  </a:lnTo>
                </a:path>
              </a:pathLst>
            </a:custGeom>
            <a:ln w="5715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object 8"/>
          <p:cNvSpPr/>
          <p:nvPr/>
        </p:nvSpPr>
        <p:spPr>
          <a:xfrm>
            <a:off x="5700801" y="1513573"/>
            <a:ext cx="3352799" cy="1889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362317" y="3703828"/>
            <a:ext cx="4038600" cy="20192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026457" y="5744971"/>
            <a:ext cx="5035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4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h</a:t>
            </a:r>
            <a:r>
              <a:rPr kumimoji="0" sz="1200" b="0" i="0" u="none" strike="noStrike" kern="1200" cap="none" spc="-7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</a:t>
            </a:r>
            <a:r>
              <a:rPr kumimoji="0" sz="1200" b="0" i="0" u="none" strike="noStrike" kern="1200" cap="none" spc="-6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</a:t>
            </a:r>
            <a:r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k</a:t>
            </a:r>
            <a:r>
              <a:rPr kumimoji="0" sz="1200" b="0" i="0" u="none" strike="noStrike" kern="1200" cap="none" spc="-18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</a:t>
            </a:r>
            <a:r>
              <a:rPr kumimoji="0" sz="1200" b="0" i="0" u="none" strike="noStrike" kern="1200" cap="none" spc="-14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.</a:t>
            </a:r>
            <a:r>
              <a:rPr kumimoji="0" sz="1200" b="0" i="0" u="none" strike="noStrike" kern="1200" cap="none" spc="-7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68440" y="3634030"/>
            <a:ext cx="3492498" cy="2324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8316" y="5958332"/>
            <a:ext cx="11049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7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bernardmarr.com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8709" y="4928107"/>
            <a:ext cx="815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Big</a:t>
            </a:r>
            <a:r>
              <a:rPr kumimoji="0" sz="1800" b="1" i="0" u="none" strike="noStrike" kern="1200" cap="none" spc="-2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1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Data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02432" y="1901444"/>
            <a:ext cx="2429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Gene 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and 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genome</a:t>
            </a:r>
            <a:r>
              <a:rPr kumimoji="0" sz="1800" b="0" i="0" u="none" strike="noStrike" kern="1200" cap="none" spc="-29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editing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916199" y="978649"/>
            <a:ext cx="6297295" cy="0"/>
          </a:xfrm>
          <a:custGeom>
            <a:avLst/>
            <a:gdLst/>
            <a:ahLst/>
            <a:cxnLst/>
            <a:rect l="l" t="t" r="r" b="b"/>
            <a:pathLst>
              <a:path w="6297295">
                <a:moveTo>
                  <a:pt x="0" y="0"/>
                </a:moveTo>
                <a:lnTo>
                  <a:pt x="6297193" y="1"/>
                </a:lnTo>
              </a:path>
            </a:pathLst>
          </a:custGeom>
          <a:ln w="28575">
            <a:solidFill>
              <a:srgbClr val="2F559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52805"/>
            <a:ext cx="3542665" cy="4041140"/>
            <a:chOff x="0" y="852805"/>
            <a:chExt cx="3542665" cy="4041140"/>
          </a:xfrm>
        </p:grpSpPr>
        <p:sp>
          <p:nvSpPr>
            <p:cNvPr id="3" name="object 3"/>
            <p:cNvSpPr/>
            <p:nvPr/>
          </p:nvSpPr>
          <p:spPr>
            <a:xfrm>
              <a:off x="0" y="852805"/>
              <a:ext cx="1521550" cy="404111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852805"/>
              <a:ext cx="3542106" cy="404111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521548" y="852805"/>
              <a:ext cx="2020557" cy="404111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-6350" y="2352967"/>
            <a:ext cx="12205335" cy="4511675"/>
            <a:chOff x="-6350" y="2352967"/>
            <a:chExt cx="12205335" cy="4511675"/>
          </a:xfrm>
        </p:grpSpPr>
        <p:sp>
          <p:nvSpPr>
            <p:cNvPr id="7" name="object 7"/>
            <p:cNvSpPr/>
            <p:nvPr/>
          </p:nvSpPr>
          <p:spPr>
            <a:xfrm>
              <a:off x="8714888" y="2352967"/>
              <a:ext cx="3154492" cy="402907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6324599"/>
              <a:ext cx="12192000" cy="533400"/>
            </a:xfrm>
            <a:custGeom>
              <a:avLst/>
              <a:gdLst/>
              <a:ahLst/>
              <a:cxnLst/>
              <a:rect l="l" t="t" r="r" b="b"/>
              <a:pathLst>
                <a:path w="12192000" h="533400">
                  <a:moveTo>
                    <a:pt x="12192000" y="0"/>
                  </a:moveTo>
                  <a:lnTo>
                    <a:pt x="0" y="0"/>
                  </a:lnTo>
                  <a:lnTo>
                    <a:pt x="0" y="533399"/>
                  </a:lnTo>
                  <a:lnTo>
                    <a:pt x="12192000" y="53339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20386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6324599"/>
              <a:ext cx="12192635" cy="533400"/>
            </a:xfrm>
            <a:custGeom>
              <a:avLst/>
              <a:gdLst/>
              <a:ahLst/>
              <a:cxnLst/>
              <a:rect l="l" t="t" r="r" b="b"/>
              <a:pathLst>
                <a:path w="12192635" h="533400">
                  <a:moveTo>
                    <a:pt x="0" y="0"/>
                  </a:moveTo>
                  <a:lnTo>
                    <a:pt x="12192006" y="0"/>
                  </a:lnTo>
                  <a:lnTo>
                    <a:pt x="12192006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0386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0299280" y="6407463"/>
              <a:ext cx="1524279" cy="38711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6291262"/>
              <a:ext cx="12192635" cy="0"/>
            </a:xfrm>
            <a:custGeom>
              <a:avLst/>
              <a:gdLst/>
              <a:ahLst/>
              <a:cxnLst/>
              <a:rect l="l" t="t" r="r" b="b"/>
              <a:pathLst>
                <a:path w="12192635">
                  <a:moveTo>
                    <a:pt x="0" y="0"/>
                  </a:moveTo>
                  <a:lnTo>
                    <a:pt x="12192006" y="1"/>
                  </a:lnTo>
                </a:path>
              </a:pathLst>
            </a:custGeom>
            <a:ln w="5715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63740" y="407923"/>
            <a:ext cx="3191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spc="-200" dirty="0">
                <a:latin typeface="Trebuchet MS"/>
                <a:cs typeface="Trebuchet MS"/>
              </a:rPr>
              <a:t>The </a:t>
            </a:r>
            <a:r>
              <a:rPr i="0" spc="-140" dirty="0">
                <a:latin typeface="Trebuchet MS"/>
                <a:cs typeface="Trebuchet MS"/>
              </a:rPr>
              <a:t>new </a:t>
            </a:r>
            <a:r>
              <a:rPr i="0" spc="-125" dirty="0">
                <a:latin typeface="Trebuchet MS"/>
                <a:cs typeface="Trebuchet MS"/>
              </a:rPr>
              <a:t>information</a:t>
            </a:r>
            <a:r>
              <a:rPr i="0" spc="-280" dirty="0">
                <a:latin typeface="Trebuchet MS"/>
                <a:cs typeface="Trebuchet MS"/>
              </a:rPr>
              <a:t> </a:t>
            </a:r>
            <a:r>
              <a:rPr i="0" spc="-125" dirty="0">
                <a:latin typeface="Trebuchet MS"/>
                <a:cs typeface="Trebuchet MS"/>
              </a:rPr>
              <a:t>age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119412" y="1745996"/>
            <a:ext cx="8008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/>
              <a:buChar char=""/>
              <a:tabLst>
                <a:tab pos="354965" algn="l"/>
                <a:tab pos="355600" algn="l"/>
              </a:tabLst>
              <a:defRPr/>
            </a:pP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‘Infodemic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of 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information, </a:t>
            </a: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radical growth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in 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access </a:t>
            </a: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to </a:t>
            </a:r>
            <a:r>
              <a:rPr kumimoji="0" sz="1800" b="0" i="0" u="none" strike="noStrike" kern="1200" cap="none" spc="-4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information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4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(unequally)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68440" y="1084603"/>
            <a:ext cx="4253230" cy="0"/>
          </a:xfrm>
          <a:custGeom>
            <a:avLst/>
            <a:gdLst/>
            <a:ahLst/>
            <a:cxnLst/>
            <a:rect l="l" t="t" r="r" b="b"/>
            <a:pathLst>
              <a:path w="4253230">
                <a:moveTo>
                  <a:pt x="0" y="2"/>
                </a:moveTo>
                <a:lnTo>
                  <a:pt x="4252992" y="0"/>
                </a:lnTo>
              </a:path>
            </a:pathLst>
          </a:custGeom>
          <a:ln w="28575">
            <a:solidFill>
              <a:srgbClr val="2F559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29661" y="4016755"/>
            <a:ext cx="5398135" cy="1951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/>
              <a:buChar char=""/>
              <a:tabLst>
                <a:tab pos="354965" algn="l"/>
                <a:tab pos="355600" algn="l"/>
              </a:tabLst>
              <a:defRPr/>
            </a:pP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Spread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of </a:t>
            </a: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misinformation, </a:t>
            </a: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pseudo-scientific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views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>
                <a:srgbClr val="C00000"/>
              </a:buClr>
              <a:buSzTx/>
              <a:buFont typeface="Wingdings"/>
              <a:buChar char=""/>
              <a:tabLst/>
              <a:defRPr/>
            </a:pPr>
            <a:endParaRPr kumimoji="0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/>
              <a:buChar char=""/>
              <a:tabLst>
                <a:tab pos="354965" algn="l"/>
                <a:tab pos="355600" algn="l"/>
              </a:tabLst>
              <a:defRPr/>
            </a:pPr>
            <a:r>
              <a:rPr kumimoji="0" sz="1800" b="0" i="0" u="none" strike="noStrike" kern="1200" cap="none" spc="2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Doubt 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cast </a:t>
            </a:r>
            <a:r>
              <a:rPr kumimoji="0" sz="1800" b="0" i="0" u="none" strike="noStrike" kern="1200" cap="none" spc="2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on </a:t>
            </a:r>
            <a:r>
              <a:rPr kumimoji="0" sz="1800" b="0" i="0" u="none" strike="noStrike" kern="1200" cap="none" spc="-10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the </a:t>
            </a: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need 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for 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scientific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understanding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C00000"/>
              </a:buClr>
              <a:buSzTx/>
              <a:buFont typeface="Wingdings"/>
              <a:buChar char=""/>
              <a:tabLst/>
              <a:defRPr/>
            </a:pPr>
            <a:endParaRPr kumimoji="0" sz="18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/>
              <a:buChar char=""/>
              <a:tabLst>
                <a:tab pos="354965" algn="l"/>
                <a:tab pos="355600" algn="l"/>
              </a:tabLst>
              <a:defRPr/>
            </a:pP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Challenges </a:t>
            </a: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to </a:t>
            </a:r>
            <a:r>
              <a:rPr kumimoji="0" sz="1800" b="0" i="0" u="none" strike="noStrike" kern="1200" cap="none" spc="-10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the 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scientific</a:t>
            </a:r>
            <a:r>
              <a:rPr kumimoji="0" sz="1800" b="0" i="0" u="none" strike="noStrike" kern="1200" cap="none" spc="3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consensus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C00000"/>
              </a:buClr>
              <a:buSzTx/>
              <a:buFont typeface="Wingdings"/>
              <a:buChar char=""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/>
              <a:buChar char=""/>
              <a:tabLst>
                <a:tab pos="354965" algn="l"/>
                <a:tab pos="355600" algn="l"/>
              </a:tabLst>
              <a:defRPr/>
            </a:pP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Lack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of </a:t>
            </a: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supporting </a:t>
            </a:r>
            <a:r>
              <a:rPr kumimoji="0" sz="1800" b="0" i="0" u="none" strike="noStrike" kern="1200" cap="none" spc="-4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evidence, </a:t>
            </a: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erroneous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arguments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i="0" spc="-140" dirty="0">
                <a:latin typeface="Trebuchet MS"/>
                <a:cs typeface="Trebuchet MS"/>
              </a:rPr>
              <a:t>Policies </a:t>
            </a:r>
            <a:r>
              <a:rPr i="0" spc="-120" dirty="0">
                <a:latin typeface="Trebuchet MS"/>
                <a:cs typeface="Trebuchet MS"/>
              </a:rPr>
              <a:t>shaped </a:t>
            </a:r>
            <a:r>
              <a:rPr i="0" spc="-135" dirty="0">
                <a:latin typeface="Trebuchet MS"/>
                <a:cs typeface="Trebuchet MS"/>
              </a:rPr>
              <a:t>by </a:t>
            </a:r>
            <a:r>
              <a:rPr spc="-185" dirty="0"/>
              <a:t>principles, </a:t>
            </a:r>
            <a:r>
              <a:rPr spc="-175" dirty="0"/>
              <a:t>values, responsibilities,</a:t>
            </a:r>
            <a:r>
              <a:rPr spc="-345" dirty="0"/>
              <a:t> </a:t>
            </a:r>
            <a:r>
              <a:rPr spc="-185" dirty="0"/>
              <a:t>priorities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84866" y="3437635"/>
            <a:ext cx="4022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120" normalizeH="0" baseline="0" noProof="0" dirty="0">
                <a:ln>
                  <a:noFill/>
                </a:ln>
                <a:solidFill>
                  <a:srgbClr val="F8931D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Inform </a:t>
            </a:r>
            <a:r>
              <a:rPr kumimoji="0" sz="2400" b="1" i="1" u="none" strike="noStrike" kern="1200" cap="none" spc="-180" normalizeH="0" baseline="0" noProof="0" dirty="0">
                <a:ln>
                  <a:noFill/>
                </a:ln>
                <a:solidFill>
                  <a:srgbClr val="F8931D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strategies, </a:t>
            </a:r>
            <a:r>
              <a:rPr kumimoji="0" sz="2400" b="1" i="1" u="none" strike="noStrike" kern="1200" cap="none" spc="-140" normalizeH="0" baseline="0" noProof="0" dirty="0">
                <a:ln>
                  <a:noFill/>
                </a:ln>
                <a:solidFill>
                  <a:srgbClr val="F8931D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and</a:t>
            </a:r>
            <a:r>
              <a:rPr kumimoji="0" sz="2400" b="1" i="1" u="none" strike="noStrike" kern="1200" cap="none" spc="-285" normalizeH="0" baseline="0" noProof="0" dirty="0">
                <a:ln>
                  <a:noFill/>
                </a:ln>
                <a:solidFill>
                  <a:srgbClr val="F8931D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400" b="1" i="1" u="none" strike="noStrike" kern="1200" cap="none" spc="-190" normalizeH="0" baseline="0" noProof="0" dirty="0">
                <a:ln>
                  <a:noFill/>
                </a:ln>
                <a:solidFill>
                  <a:srgbClr val="F8931D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practices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6350" y="6262687"/>
            <a:ext cx="12205335" cy="601980"/>
            <a:chOff x="-6350" y="6262687"/>
            <a:chExt cx="12205335" cy="601980"/>
          </a:xfrm>
        </p:grpSpPr>
        <p:sp>
          <p:nvSpPr>
            <p:cNvPr id="5" name="object 5"/>
            <p:cNvSpPr/>
            <p:nvPr/>
          </p:nvSpPr>
          <p:spPr>
            <a:xfrm>
              <a:off x="0" y="6324600"/>
              <a:ext cx="12192000" cy="533400"/>
            </a:xfrm>
            <a:custGeom>
              <a:avLst/>
              <a:gdLst/>
              <a:ahLst/>
              <a:cxnLst/>
              <a:rect l="l" t="t" r="r" b="b"/>
              <a:pathLst>
                <a:path w="12192000" h="533400">
                  <a:moveTo>
                    <a:pt x="12192000" y="0"/>
                  </a:moveTo>
                  <a:lnTo>
                    <a:pt x="0" y="0"/>
                  </a:lnTo>
                  <a:lnTo>
                    <a:pt x="0" y="533399"/>
                  </a:lnTo>
                  <a:lnTo>
                    <a:pt x="12192000" y="53339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20386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324600"/>
              <a:ext cx="12192635" cy="533400"/>
            </a:xfrm>
            <a:custGeom>
              <a:avLst/>
              <a:gdLst/>
              <a:ahLst/>
              <a:cxnLst/>
              <a:rect l="l" t="t" r="r" b="b"/>
              <a:pathLst>
                <a:path w="12192635" h="533400">
                  <a:moveTo>
                    <a:pt x="0" y="0"/>
                  </a:moveTo>
                  <a:lnTo>
                    <a:pt x="12192006" y="0"/>
                  </a:lnTo>
                  <a:lnTo>
                    <a:pt x="12192006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0386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0299280" y="6407463"/>
              <a:ext cx="1524279" cy="38711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6291262"/>
              <a:ext cx="12192635" cy="0"/>
            </a:xfrm>
            <a:custGeom>
              <a:avLst/>
              <a:gdLst/>
              <a:ahLst/>
              <a:cxnLst/>
              <a:rect l="l" t="t" r="r" b="b"/>
              <a:pathLst>
                <a:path w="12192635">
                  <a:moveTo>
                    <a:pt x="0" y="0"/>
                  </a:moveTo>
                  <a:lnTo>
                    <a:pt x="12192006" y="1"/>
                  </a:lnTo>
                </a:path>
              </a:pathLst>
            </a:custGeom>
            <a:ln w="5715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8FE0E0-D95D-46EF-A375-475D4DB0E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0A7FF4-FC68-46CD-8D33-1456634ADD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640080"/>
            <a:ext cx="6894575" cy="3566160"/>
          </a:xfrm>
        </p:spPr>
        <p:txBody>
          <a:bodyPr>
            <a:normAutofit/>
          </a:bodyPr>
          <a:lstStyle/>
          <a:p>
            <a:pPr algn="l"/>
            <a:r>
              <a:rPr lang="x-none" sz="4600" b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Promoting Coherence About Impact Within the Science Eco-System</a:t>
            </a:r>
            <a:endParaRPr lang="x-none" sz="4600">
              <a:latin typeface="Bookman Old Style" panose="020506040505050202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77834B-BF02-42A4-ABA8-785EA89B41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636008"/>
            <a:ext cx="6894576" cy="1572768"/>
          </a:xfrm>
        </p:spPr>
        <p:txBody>
          <a:bodyPr>
            <a:normAutofit lnSpcReduction="10000"/>
          </a:bodyPr>
          <a:lstStyle/>
          <a:p>
            <a:pPr algn="l"/>
            <a:r>
              <a:rPr lang="en-GB" dirty="0">
                <a:latin typeface="Bookman Old Style" panose="02050604050505020204" pitchFamily="18" charset="0"/>
              </a:rPr>
              <a:t>Ernest Aryeetey</a:t>
            </a:r>
          </a:p>
          <a:p>
            <a:pPr algn="l"/>
            <a:endParaRPr lang="en-GB" dirty="0">
              <a:latin typeface="Bookman Old Style" panose="02050604050505020204" pitchFamily="18" charset="0"/>
            </a:endParaRPr>
          </a:p>
          <a:p>
            <a:pPr algn="l"/>
            <a:r>
              <a:rPr lang="en-GB" dirty="0">
                <a:latin typeface="Bookman Old Style" panose="02050604050505020204" pitchFamily="18" charset="0"/>
              </a:rPr>
              <a:t>African Research Universities Alliance (ARUA)</a:t>
            </a:r>
            <a:endParaRPr lang="x-none" dirty="0">
              <a:latin typeface="Bookman Old Style" panose="02050604050505020204" pitchFamily="18" charset="0"/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2D82A42F-AEBE-4065-9792-036A904D8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646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One in a crowd">
            <a:extLst>
              <a:ext uri="{FF2B5EF4-FFF2-40B4-BE49-F238E27FC236}">
                <a16:creationId xmlns:a16="http://schemas.microsoft.com/office/drawing/2014/main" id="{36F045D8-BA78-40AA-A35C-6D60C26F3F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37" r="23747"/>
          <a:stretch/>
        </p:blipFill>
        <p:spPr>
          <a:xfrm>
            <a:off x="8139803" y="10"/>
            <a:ext cx="4052199" cy="6857990"/>
          </a:xfrm>
          <a:custGeom>
            <a:avLst/>
            <a:gdLst/>
            <a:ahLst/>
            <a:cxnLst/>
            <a:rect l="l" t="t" r="r" b="b"/>
            <a:pathLst>
              <a:path w="4052199" h="6858000">
                <a:moveTo>
                  <a:pt x="25603" y="0"/>
                </a:moveTo>
                <a:lnTo>
                  <a:pt x="4052199" y="0"/>
                </a:lnTo>
                <a:lnTo>
                  <a:pt x="4052199" y="6858000"/>
                </a:lnTo>
                <a:lnTo>
                  <a:pt x="28079" y="6858000"/>
                </a:lnTo>
                <a:lnTo>
                  <a:pt x="37459" y="6497135"/>
                </a:lnTo>
                <a:cubicBezTo>
                  <a:pt x="37586" y="6492050"/>
                  <a:pt x="38603" y="6487092"/>
                  <a:pt x="38603" y="6482007"/>
                </a:cubicBezTo>
                <a:cubicBezTo>
                  <a:pt x="47502" y="6367973"/>
                  <a:pt x="52587" y="6253939"/>
                  <a:pt x="18135" y="6142702"/>
                </a:cubicBezTo>
                <a:cubicBezTo>
                  <a:pt x="15084" y="6132214"/>
                  <a:pt x="13495" y="6121344"/>
                  <a:pt x="13432" y="6110411"/>
                </a:cubicBezTo>
                <a:cubicBezTo>
                  <a:pt x="11690" y="6013324"/>
                  <a:pt x="15936" y="5916236"/>
                  <a:pt x="26145" y="5819669"/>
                </a:cubicBezTo>
                <a:cubicBezTo>
                  <a:pt x="31229" y="5760555"/>
                  <a:pt x="26017" y="5700423"/>
                  <a:pt x="42926" y="5641690"/>
                </a:cubicBezTo>
                <a:cubicBezTo>
                  <a:pt x="50337" y="5612565"/>
                  <a:pt x="54595" y="5582728"/>
                  <a:pt x="55638" y="5552700"/>
                </a:cubicBezTo>
                <a:cubicBezTo>
                  <a:pt x="60087" y="5479983"/>
                  <a:pt x="38603" y="5411588"/>
                  <a:pt x="18263" y="5343066"/>
                </a:cubicBezTo>
                <a:cubicBezTo>
                  <a:pt x="7456" y="5306707"/>
                  <a:pt x="-5384" y="5269459"/>
                  <a:pt x="2372" y="5231320"/>
                </a:cubicBezTo>
                <a:cubicBezTo>
                  <a:pt x="16076" y="5173655"/>
                  <a:pt x="23920" y="5114744"/>
                  <a:pt x="25763" y="5055502"/>
                </a:cubicBezTo>
                <a:cubicBezTo>
                  <a:pt x="25635" y="5012660"/>
                  <a:pt x="15338" y="4970962"/>
                  <a:pt x="18898" y="4928374"/>
                </a:cubicBezTo>
                <a:cubicBezTo>
                  <a:pt x="27073" y="4845715"/>
                  <a:pt x="29157" y="4762561"/>
                  <a:pt x="25127" y="4679584"/>
                </a:cubicBezTo>
                <a:cubicBezTo>
                  <a:pt x="25077" y="4646429"/>
                  <a:pt x="28776" y="4613376"/>
                  <a:pt x="36187" y="4581060"/>
                </a:cubicBezTo>
                <a:cubicBezTo>
                  <a:pt x="45493" y="4524043"/>
                  <a:pt x="47464" y="4466060"/>
                  <a:pt x="42036" y="4408547"/>
                </a:cubicBezTo>
                <a:cubicBezTo>
                  <a:pt x="36060" y="4341932"/>
                  <a:pt x="18263" y="4276334"/>
                  <a:pt x="13685" y="4209719"/>
                </a:cubicBezTo>
                <a:cubicBezTo>
                  <a:pt x="6694" y="4099371"/>
                  <a:pt x="16610" y="3989024"/>
                  <a:pt x="26398" y="3879186"/>
                </a:cubicBezTo>
                <a:cubicBezTo>
                  <a:pt x="34026" y="3808731"/>
                  <a:pt x="36060" y="3737781"/>
                  <a:pt x="32501" y="3667009"/>
                </a:cubicBezTo>
                <a:cubicBezTo>
                  <a:pt x="28051" y="3610818"/>
                  <a:pt x="21059" y="3554755"/>
                  <a:pt x="19788" y="3498437"/>
                </a:cubicBezTo>
                <a:cubicBezTo>
                  <a:pt x="17627" y="3398006"/>
                  <a:pt x="18390" y="3297701"/>
                  <a:pt x="24237" y="3197143"/>
                </a:cubicBezTo>
                <a:cubicBezTo>
                  <a:pt x="27162" y="3146928"/>
                  <a:pt x="32119" y="3096966"/>
                  <a:pt x="34026" y="3046242"/>
                </a:cubicBezTo>
                <a:cubicBezTo>
                  <a:pt x="35933" y="2995518"/>
                  <a:pt x="40001" y="2944413"/>
                  <a:pt x="28433" y="2894578"/>
                </a:cubicBezTo>
                <a:cubicBezTo>
                  <a:pt x="8855" y="2810038"/>
                  <a:pt x="23220" y="2725879"/>
                  <a:pt x="27415" y="2641593"/>
                </a:cubicBezTo>
                <a:cubicBezTo>
                  <a:pt x="29958" y="2589217"/>
                  <a:pt x="45214" y="2535568"/>
                  <a:pt x="31738" y="2484717"/>
                </a:cubicBezTo>
                <a:cubicBezTo>
                  <a:pt x="10507" y="2405008"/>
                  <a:pt x="24492" y="2326951"/>
                  <a:pt x="31738" y="2248513"/>
                </a:cubicBezTo>
                <a:cubicBezTo>
                  <a:pt x="40218" y="2174283"/>
                  <a:pt x="38768" y="2099252"/>
                  <a:pt x="27415" y="2025403"/>
                </a:cubicBezTo>
                <a:cubicBezTo>
                  <a:pt x="12986" y="1952165"/>
                  <a:pt x="12986" y="1876803"/>
                  <a:pt x="27415" y="1803565"/>
                </a:cubicBezTo>
                <a:cubicBezTo>
                  <a:pt x="39276" y="1743102"/>
                  <a:pt x="40598" y="1681038"/>
                  <a:pt x="31356" y="1620119"/>
                </a:cubicBezTo>
                <a:cubicBezTo>
                  <a:pt x="25127" y="1576514"/>
                  <a:pt x="13940" y="1533163"/>
                  <a:pt x="12414" y="1489558"/>
                </a:cubicBezTo>
                <a:cubicBezTo>
                  <a:pt x="9262" y="1398420"/>
                  <a:pt x="11118" y="1307167"/>
                  <a:pt x="18008" y="1216233"/>
                </a:cubicBezTo>
                <a:cubicBezTo>
                  <a:pt x="26017" y="1112496"/>
                  <a:pt x="41400" y="1009268"/>
                  <a:pt x="30721" y="904896"/>
                </a:cubicBezTo>
                <a:cubicBezTo>
                  <a:pt x="27162" y="869046"/>
                  <a:pt x="19661" y="833323"/>
                  <a:pt x="18771" y="797346"/>
                </a:cubicBezTo>
                <a:cubicBezTo>
                  <a:pt x="17118" y="730095"/>
                  <a:pt x="16737" y="663607"/>
                  <a:pt x="20169" y="593941"/>
                </a:cubicBezTo>
                <a:cubicBezTo>
                  <a:pt x="23602" y="524274"/>
                  <a:pt x="38348" y="451938"/>
                  <a:pt x="28433" y="383798"/>
                </a:cubicBezTo>
                <a:cubicBezTo>
                  <a:pt x="18516" y="315657"/>
                  <a:pt x="24873" y="248406"/>
                  <a:pt x="31229" y="181410"/>
                </a:cubicBezTo>
                <a:cubicBezTo>
                  <a:pt x="34344" y="149565"/>
                  <a:pt x="36410" y="118069"/>
                  <a:pt x="35854" y="8670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635064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9086" y="1312165"/>
            <a:ext cx="49714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i="0" spc="-150" dirty="0">
                <a:latin typeface="Trebuchet MS"/>
                <a:cs typeface="Trebuchet MS"/>
              </a:rPr>
              <a:t>Some </a:t>
            </a:r>
            <a:r>
              <a:rPr sz="3200" i="0" spc="-254" dirty="0">
                <a:latin typeface="Trebuchet MS"/>
                <a:cs typeface="Trebuchet MS"/>
              </a:rPr>
              <a:t>key </a:t>
            </a:r>
            <a:r>
              <a:rPr sz="3200" i="0" spc="-140" dirty="0">
                <a:latin typeface="Trebuchet MS"/>
                <a:cs typeface="Trebuchet MS"/>
              </a:rPr>
              <a:t>domains </a:t>
            </a:r>
            <a:r>
              <a:rPr sz="3200" i="0" spc="-135" dirty="0">
                <a:latin typeface="Trebuchet MS"/>
                <a:cs typeface="Trebuchet MS"/>
              </a:rPr>
              <a:t>of</a:t>
            </a:r>
            <a:r>
              <a:rPr sz="3200" i="0" spc="-475" dirty="0">
                <a:latin typeface="Trebuchet MS"/>
                <a:cs typeface="Trebuchet MS"/>
              </a:rPr>
              <a:t> </a:t>
            </a:r>
            <a:r>
              <a:rPr sz="3200" i="0" spc="-175" dirty="0">
                <a:latin typeface="Trebuchet MS"/>
                <a:cs typeface="Trebuchet MS"/>
              </a:rPr>
              <a:t>priority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06048" y="2570988"/>
            <a:ext cx="227647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110" normalizeH="0" baseline="0" noProof="0" dirty="0">
                <a:ln>
                  <a:noFill/>
                </a:ln>
                <a:solidFill>
                  <a:srgbClr val="F8931D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Inclusive</a:t>
            </a:r>
            <a:r>
              <a:rPr kumimoji="0" sz="2000" b="1" i="0" u="none" strike="noStrike" kern="1200" cap="none" spc="-180" normalizeH="0" baseline="0" noProof="0" dirty="0">
                <a:ln>
                  <a:noFill/>
                </a:ln>
                <a:solidFill>
                  <a:srgbClr val="F8931D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1" i="0" u="none" strike="noStrike" kern="1200" cap="none" spc="-114" normalizeH="0" baseline="0" noProof="0" dirty="0">
                <a:ln>
                  <a:noFill/>
                </a:ln>
                <a:solidFill>
                  <a:srgbClr val="F8931D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cooperation  </a:t>
            </a:r>
            <a:r>
              <a:rPr kumimoji="0" sz="2000" b="1" i="0" u="none" strike="noStrike" kern="1200" cap="none" spc="-100" normalizeH="0" baseline="0" noProof="0" dirty="0">
                <a:ln>
                  <a:noFill/>
                </a:ln>
                <a:solidFill>
                  <a:srgbClr val="F8931D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Open </a:t>
            </a:r>
            <a:r>
              <a:rPr kumimoji="0" sz="2000" b="1" i="0" u="none" strike="noStrike" kern="1200" cap="none" spc="-135" normalizeH="0" baseline="0" noProof="0" dirty="0">
                <a:ln>
                  <a:noFill/>
                </a:ln>
                <a:solidFill>
                  <a:srgbClr val="F8931D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science  </a:t>
            </a:r>
            <a:r>
              <a:rPr kumimoji="0" sz="2000" b="1" i="0" u="none" strike="noStrike" kern="1200" cap="none" spc="-130" normalizeH="0" baseline="0" noProof="0" dirty="0">
                <a:ln>
                  <a:noFill/>
                </a:ln>
                <a:solidFill>
                  <a:srgbClr val="F8931D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Research</a:t>
            </a:r>
            <a:r>
              <a:rPr kumimoji="0" sz="2000" b="1" i="0" u="none" strike="noStrike" kern="1200" cap="none" spc="-204" normalizeH="0" baseline="0" noProof="0" dirty="0">
                <a:ln>
                  <a:noFill/>
                </a:ln>
                <a:solidFill>
                  <a:srgbClr val="F8931D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1" i="0" u="none" strike="noStrike" kern="1200" cap="none" spc="-95" normalizeH="0" baseline="0" noProof="0" dirty="0">
                <a:ln>
                  <a:noFill/>
                </a:ln>
                <a:solidFill>
                  <a:srgbClr val="F8931D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assessment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204" normalizeH="0" baseline="0" noProof="0" dirty="0">
                <a:ln>
                  <a:noFill/>
                </a:ln>
                <a:solidFill>
                  <a:srgbClr val="F8931D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. . . . . . . .</a:t>
            </a:r>
            <a:r>
              <a:rPr kumimoji="0" sz="2000" b="1" i="0" u="none" strike="noStrike" kern="1200" cap="none" spc="-190" normalizeH="0" baseline="0" noProof="0" dirty="0">
                <a:ln>
                  <a:noFill/>
                </a:ln>
                <a:solidFill>
                  <a:srgbClr val="F8931D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1" i="0" u="none" strike="noStrike" kern="1200" cap="none" spc="-204" normalizeH="0" baseline="0" noProof="0" dirty="0">
                <a:ln>
                  <a:noFill/>
                </a:ln>
                <a:solidFill>
                  <a:srgbClr val="F8931D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6350" y="6262687"/>
            <a:ext cx="12205335" cy="601980"/>
            <a:chOff x="-6350" y="6262687"/>
            <a:chExt cx="12205335" cy="601980"/>
          </a:xfrm>
        </p:grpSpPr>
        <p:sp>
          <p:nvSpPr>
            <p:cNvPr id="5" name="object 5"/>
            <p:cNvSpPr/>
            <p:nvPr/>
          </p:nvSpPr>
          <p:spPr>
            <a:xfrm>
              <a:off x="0" y="6324600"/>
              <a:ext cx="12192000" cy="533400"/>
            </a:xfrm>
            <a:custGeom>
              <a:avLst/>
              <a:gdLst/>
              <a:ahLst/>
              <a:cxnLst/>
              <a:rect l="l" t="t" r="r" b="b"/>
              <a:pathLst>
                <a:path w="12192000" h="533400">
                  <a:moveTo>
                    <a:pt x="12192000" y="0"/>
                  </a:moveTo>
                  <a:lnTo>
                    <a:pt x="0" y="0"/>
                  </a:lnTo>
                  <a:lnTo>
                    <a:pt x="0" y="533399"/>
                  </a:lnTo>
                  <a:lnTo>
                    <a:pt x="12192000" y="53339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20386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324600"/>
              <a:ext cx="12192635" cy="533400"/>
            </a:xfrm>
            <a:custGeom>
              <a:avLst/>
              <a:gdLst/>
              <a:ahLst/>
              <a:cxnLst/>
              <a:rect l="l" t="t" r="r" b="b"/>
              <a:pathLst>
                <a:path w="12192635" h="533400">
                  <a:moveTo>
                    <a:pt x="0" y="0"/>
                  </a:moveTo>
                  <a:lnTo>
                    <a:pt x="12192006" y="0"/>
                  </a:lnTo>
                  <a:lnTo>
                    <a:pt x="12192006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0386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0299280" y="6407463"/>
              <a:ext cx="1524279" cy="38711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6291262"/>
              <a:ext cx="12192635" cy="0"/>
            </a:xfrm>
            <a:custGeom>
              <a:avLst/>
              <a:gdLst/>
              <a:ahLst/>
              <a:cxnLst/>
              <a:rect l="l" t="t" r="r" b="b"/>
              <a:pathLst>
                <a:path w="12192635">
                  <a:moveTo>
                    <a:pt x="0" y="0"/>
                  </a:moveTo>
                  <a:lnTo>
                    <a:pt x="12192006" y="1"/>
                  </a:lnTo>
                </a:path>
              </a:pathLst>
            </a:custGeom>
            <a:ln w="5715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3918" y="462788"/>
            <a:ext cx="34442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spc="-130" dirty="0">
                <a:latin typeface="Trebuchet MS"/>
                <a:cs typeface="Trebuchet MS"/>
              </a:rPr>
              <a:t>Inclusivity </a:t>
            </a:r>
            <a:r>
              <a:rPr i="0" spc="-114" dirty="0">
                <a:latin typeface="Trebuchet MS"/>
                <a:cs typeface="Trebuchet MS"/>
              </a:rPr>
              <a:t>and</a:t>
            </a:r>
            <a:r>
              <a:rPr i="0" spc="-265" dirty="0">
                <a:latin typeface="Trebuchet MS"/>
                <a:cs typeface="Trebuchet MS"/>
              </a:rPr>
              <a:t> </a:t>
            </a:r>
            <a:r>
              <a:rPr i="0" spc="-135" dirty="0">
                <a:latin typeface="Trebuchet MS"/>
                <a:cs typeface="Trebuchet MS"/>
              </a:rPr>
              <a:t>cooperation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6350" y="6262687"/>
            <a:ext cx="12205335" cy="601980"/>
            <a:chOff x="-6350" y="6262687"/>
            <a:chExt cx="12205335" cy="601980"/>
          </a:xfrm>
        </p:grpSpPr>
        <p:sp>
          <p:nvSpPr>
            <p:cNvPr id="4" name="object 4"/>
            <p:cNvSpPr/>
            <p:nvPr/>
          </p:nvSpPr>
          <p:spPr>
            <a:xfrm>
              <a:off x="0" y="6324600"/>
              <a:ext cx="12192000" cy="533400"/>
            </a:xfrm>
            <a:custGeom>
              <a:avLst/>
              <a:gdLst/>
              <a:ahLst/>
              <a:cxnLst/>
              <a:rect l="l" t="t" r="r" b="b"/>
              <a:pathLst>
                <a:path w="12192000" h="533400">
                  <a:moveTo>
                    <a:pt x="12192000" y="0"/>
                  </a:moveTo>
                  <a:lnTo>
                    <a:pt x="0" y="0"/>
                  </a:lnTo>
                  <a:lnTo>
                    <a:pt x="0" y="533399"/>
                  </a:lnTo>
                  <a:lnTo>
                    <a:pt x="12192000" y="53339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20386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324600"/>
              <a:ext cx="12192635" cy="533400"/>
            </a:xfrm>
            <a:custGeom>
              <a:avLst/>
              <a:gdLst/>
              <a:ahLst/>
              <a:cxnLst/>
              <a:rect l="l" t="t" r="r" b="b"/>
              <a:pathLst>
                <a:path w="12192635" h="533400">
                  <a:moveTo>
                    <a:pt x="0" y="0"/>
                  </a:moveTo>
                  <a:lnTo>
                    <a:pt x="12192006" y="0"/>
                  </a:lnTo>
                  <a:lnTo>
                    <a:pt x="12192006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0386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0299280" y="6407463"/>
              <a:ext cx="1524279" cy="38711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6291262"/>
              <a:ext cx="12192635" cy="0"/>
            </a:xfrm>
            <a:custGeom>
              <a:avLst/>
              <a:gdLst/>
              <a:ahLst/>
              <a:cxnLst/>
              <a:rect l="l" t="t" r="r" b="b"/>
              <a:pathLst>
                <a:path w="12192635">
                  <a:moveTo>
                    <a:pt x="0" y="0"/>
                  </a:moveTo>
                  <a:lnTo>
                    <a:pt x="12192006" y="1"/>
                  </a:lnTo>
                </a:path>
              </a:pathLst>
            </a:custGeom>
            <a:ln w="5715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96096" y="1443228"/>
            <a:ext cx="9709785" cy="444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7815" algn="l"/>
                <a:tab pos="298450" algn="l"/>
              </a:tabLst>
              <a:defRPr/>
            </a:pPr>
            <a:r>
              <a:rPr kumimoji="0" sz="2000" b="0" i="0" u="none" strike="noStrike" kern="1200" cap="none" spc="-10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Science </a:t>
            </a:r>
            <a:r>
              <a:rPr kumimoji="0" sz="2000" b="0" i="0" u="none" strike="noStrike" kern="1200" cap="none" spc="-8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thrives </a:t>
            </a: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in </a:t>
            </a:r>
            <a:r>
              <a:rPr kumimoji="0" sz="2000" b="0" i="0" u="none" strike="noStrike" kern="1200" cap="none" spc="-9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 cooperative</a:t>
            </a:r>
            <a:r>
              <a:rPr kumimoji="0" sz="2000" b="0" i="0" u="none" strike="noStrike" kern="1200" cap="none" spc="-39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8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environment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Tx/>
              <a:buFont typeface="Arial"/>
              <a:buChar char="•"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2984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01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7815" algn="l"/>
                <a:tab pos="298450" algn="l"/>
              </a:tabLst>
              <a:defRPr/>
            </a:pPr>
            <a:r>
              <a:rPr kumimoji="0" sz="2000" b="0" i="0" u="none" strike="noStrike" kern="1200" cap="none" spc="-9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Setting</a:t>
            </a:r>
            <a:r>
              <a:rPr kumimoji="0" sz="2000" b="0" i="0" u="none" strike="noStrike" kern="1200" cap="none" spc="-16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9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the</a:t>
            </a: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10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scientific</a:t>
            </a: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10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agenda:</a:t>
            </a:r>
            <a:r>
              <a:rPr kumimoji="0" sz="2000" b="0" i="0" u="none" strike="noStrike" kern="1200" cap="none" spc="-15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14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how,</a:t>
            </a:r>
            <a:r>
              <a:rPr kumimoji="0" sz="2000" b="0" i="0" u="none" strike="noStrike" kern="1200" cap="none" spc="-15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8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with</a:t>
            </a:r>
            <a:r>
              <a:rPr kumimoji="0" sz="2000" b="0" i="0" u="none" strike="noStrike" kern="1200" cap="none" spc="-15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whom:</a:t>
            </a:r>
            <a:r>
              <a:rPr kumimoji="0" sz="2000" b="0" i="0" u="none" strike="noStrike" kern="1200" cap="none" spc="-15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7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across</a:t>
            </a:r>
            <a:r>
              <a:rPr kumimoji="0" sz="2000" b="0" i="0" u="none" strike="noStrike" kern="1200" cap="none" spc="-14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1" i="1" u="none" strike="noStrike" kern="1200" cap="none" spc="-15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disciplines,</a:t>
            </a:r>
            <a:r>
              <a:rPr kumimoji="0" sz="2000" b="1" i="1" u="none" strike="noStrike" kern="1200" cap="none" spc="-16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sectors,</a:t>
            </a:r>
            <a:r>
              <a:rPr kumimoji="0" sz="2000" b="1" i="1" u="none" strike="noStrike" kern="1200" cap="none" spc="-15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borders, </a:t>
            </a:r>
            <a:r>
              <a:rPr kumimoji="0" sz="2000" b="1" i="1" u="none" strike="noStrike" kern="1200" cap="none" spc="-13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cultures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Tx/>
              <a:buFont typeface="Arial"/>
              <a:buChar char="•"/>
              <a:tabLst/>
              <a:defRPr/>
            </a:pPr>
            <a:endParaRPr kumimoji="0" sz="3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298450" marR="133985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7815" algn="l"/>
                <a:tab pos="298450" algn="l"/>
              </a:tabLst>
              <a:defRPr/>
            </a:pPr>
            <a:r>
              <a:rPr kumimoji="0" sz="2000" b="0" i="0" u="none" strike="noStrike" kern="1200" cap="none" spc="-114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Inclusivity,</a:t>
            </a:r>
            <a:r>
              <a:rPr kumimoji="0" sz="2000" b="0" i="0" u="none" strike="noStrike" kern="1200" cap="none" spc="-15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11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real</a:t>
            </a: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8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partnerships:</a:t>
            </a:r>
            <a:r>
              <a:rPr kumimoji="0" sz="2000" b="0" i="0" u="none" strike="noStrike" kern="1200" cap="none" spc="-15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12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reflect</a:t>
            </a: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11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local</a:t>
            </a: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10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contexts</a:t>
            </a: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7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and</a:t>
            </a:r>
            <a:r>
              <a:rPr kumimoji="0" sz="2000" b="0" i="0" u="none" strike="noStrike" kern="1200" cap="none" spc="-15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11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capabilities,</a:t>
            </a:r>
            <a:r>
              <a:rPr kumimoji="0" sz="2000" b="0" i="0" u="none" strike="noStrike" kern="1200" cap="none" spc="-15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10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customize</a:t>
            </a: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9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pathways</a:t>
            </a: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of  </a:t>
            </a:r>
            <a:r>
              <a:rPr kumimoji="0" sz="2000" b="0" i="0" u="none" strike="noStrike" kern="1200" cap="none" spc="-9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future</a:t>
            </a:r>
            <a:r>
              <a:rPr kumimoji="0" sz="2000" b="0" i="0" u="none" strike="noStrike" kern="1200" cap="none" spc="-15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9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development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Tx/>
              <a:buFont typeface="Arial"/>
              <a:buChar char="•"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2984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014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7815" algn="l"/>
                <a:tab pos="298450" algn="l"/>
              </a:tabLst>
              <a:defRPr/>
            </a:pPr>
            <a:r>
              <a:rPr kumimoji="0" sz="2000" b="0" i="0" u="none" strike="noStrike" kern="1200" cap="none" spc="-10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Transdisciplinary thinking, </a:t>
            </a:r>
            <a:r>
              <a:rPr kumimoji="0" sz="2000" b="0" i="0" u="none" strike="noStrike" kern="1200" cap="none" spc="-9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while maintaining </a:t>
            </a:r>
            <a:r>
              <a:rPr kumimoji="0" sz="2000" b="0" i="0" u="none" strike="noStrike" kern="1200" cap="none" spc="-9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healthy</a:t>
            </a:r>
            <a:r>
              <a:rPr kumimoji="0" sz="2000" b="0" i="0" u="none" strike="noStrike" kern="1200" cap="none" spc="-40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9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disciplines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Tx/>
              <a:buFont typeface="Arial"/>
              <a:buChar char="•"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2984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014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7815" algn="l"/>
                <a:tab pos="298450" algn="l"/>
                <a:tab pos="4395470" algn="l"/>
              </a:tabLst>
              <a:defRPr/>
            </a:pP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“Standing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on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shoulders</a:t>
            </a:r>
            <a:r>
              <a:rPr kumimoji="0" sz="2000" b="0" i="1" u="none" strike="noStrike" kern="1200" cap="none" spc="1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</a:t>
            </a: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crowds”	</a:t>
            </a:r>
            <a:r>
              <a:rPr kumimoji="0" sz="2000" b="0" i="0" u="none" strike="noStrike" kern="1200" cap="none" spc="-10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(Nature, </a:t>
            </a:r>
            <a:r>
              <a:rPr kumimoji="0" sz="2000" b="0" i="0" u="none" strike="noStrike" kern="1200" cap="none" spc="-13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June</a:t>
            </a:r>
            <a:r>
              <a:rPr kumimoji="0" sz="2000" b="0" i="0" u="none" strike="noStrike" kern="1200" cap="none" spc="-204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6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2021)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25639" y="1065822"/>
            <a:ext cx="10810875" cy="0"/>
          </a:xfrm>
          <a:custGeom>
            <a:avLst/>
            <a:gdLst/>
            <a:ahLst/>
            <a:cxnLst/>
            <a:rect l="l" t="t" r="r" b="b"/>
            <a:pathLst>
              <a:path w="10810875">
                <a:moveTo>
                  <a:pt x="0" y="0"/>
                </a:moveTo>
                <a:lnTo>
                  <a:pt x="10810506" y="1"/>
                </a:lnTo>
              </a:path>
            </a:pathLst>
          </a:custGeom>
          <a:ln w="28575">
            <a:solidFill>
              <a:srgbClr val="2F559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0699" y="310388"/>
            <a:ext cx="1591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spc="-80" dirty="0">
                <a:latin typeface="Trebuchet MS"/>
                <a:cs typeface="Trebuchet MS"/>
              </a:rPr>
              <a:t>What </a:t>
            </a:r>
            <a:r>
              <a:rPr i="0" spc="-105" dirty="0">
                <a:latin typeface="Trebuchet MS"/>
                <a:cs typeface="Trebuchet MS"/>
              </a:rPr>
              <a:t>to</a:t>
            </a:r>
            <a:r>
              <a:rPr i="0" spc="-370" dirty="0">
                <a:latin typeface="Trebuchet MS"/>
                <a:cs typeface="Trebuchet MS"/>
              </a:rPr>
              <a:t> </a:t>
            </a:r>
            <a:r>
              <a:rPr i="0" spc="-45" dirty="0">
                <a:latin typeface="Trebuchet MS"/>
                <a:cs typeface="Trebuchet MS"/>
              </a:rPr>
              <a:t>do?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6350" y="6262687"/>
            <a:ext cx="12205335" cy="601980"/>
            <a:chOff x="-6350" y="6262687"/>
            <a:chExt cx="12205335" cy="601980"/>
          </a:xfrm>
        </p:grpSpPr>
        <p:sp>
          <p:nvSpPr>
            <p:cNvPr id="4" name="object 4"/>
            <p:cNvSpPr/>
            <p:nvPr/>
          </p:nvSpPr>
          <p:spPr>
            <a:xfrm>
              <a:off x="0" y="6324600"/>
              <a:ext cx="12192000" cy="533400"/>
            </a:xfrm>
            <a:custGeom>
              <a:avLst/>
              <a:gdLst/>
              <a:ahLst/>
              <a:cxnLst/>
              <a:rect l="l" t="t" r="r" b="b"/>
              <a:pathLst>
                <a:path w="12192000" h="533400">
                  <a:moveTo>
                    <a:pt x="12192000" y="0"/>
                  </a:moveTo>
                  <a:lnTo>
                    <a:pt x="0" y="0"/>
                  </a:lnTo>
                  <a:lnTo>
                    <a:pt x="0" y="533399"/>
                  </a:lnTo>
                  <a:lnTo>
                    <a:pt x="12192000" y="53339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20386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324600"/>
              <a:ext cx="12192635" cy="533400"/>
            </a:xfrm>
            <a:custGeom>
              <a:avLst/>
              <a:gdLst/>
              <a:ahLst/>
              <a:cxnLst/>
              <a:rect l="l" t="t" r="r" b="b"/>
              <a:pathLst>
                <a:path w="12192635" h="533400">
                  <a:moveTo>
                    <a:pt x="0" y="0"/>
                  </a:moveTo>
                  <a:lnTo>
                    <a:pt x="12192006" y="0"/>
                  </a:lnTo>
                  <a:lnTo>
                    <a:pt x="12192006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0386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0299280" y="6407463"/>
              <a:ext cx="1524279" cy="38711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6291262"/>
              <a:ext cx="12192635" cy="0"/>
            </a:xfrm>
            <a:custGeom>
              <a:avLst/>
              <a:gdLst/>
              <a:ahLst/>
              <a:cxnLst/>
              <a:rect l="l" t="t" r="r" b="b"/>
              <a:pathLst>
                <a:path w="12192635">
                  <a:moveTo>
                    <a:pt x="0" y="0"/>
                  </a:moveTo>
                  <a:lnTo>
                    <a:pt x="12192006" y="1"/>
                  </a:lnTo>
                </a:path>
              </a:pathLst>
            </a:custGeom>
            <a:ln w="5715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09923" y="1168908"/>
            <a:ext cx="10015855" cy="414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lvl="0" indent="-342900" algn="l" defTabSz="914400" rtl="0" eaLnBrk="1" fontAlgn="auto" latinLnBrk="0" hangingPunct="1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-10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Academies,</a:t>
            </a: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10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scientific</a:t>
            </a:r>
            <a:r>
              <a:rPr kumimoji="0" sz="2000" b="0" i="0" u="none" strike="noStrike" kern="1200" cap="none" spc="-14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unions,</a:t>
            </a: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9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global</a:t>
            </a:r>
            <a:r>
              <a:rPr kumimoji="0" sz="2000" b="0" i="0" u="none" strike="noStrike" kern="1200" cap="none" spc="-14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7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bodies</a:t>
            </a:r>
            <a:r>
              <a:rPr kumimoji="0" sz="2000" b="0" i="0" u="none" strike="noStrike" kern="1200" cap="none" spc="-14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12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-</a:t>
            </a:r>
            <a:r>
              <a:rPr kumimoji="0" sz="2000" b="0" i="0" u="none" strike="noStrike" kern="1200" cap="none" spc="-14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114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active</a:t>
            </a:r>
            <a:r>
              <a:rPr kumimoji="0" sz="2000" b="0" i="0" u="none" strike="noStrike" kern="1200" cap="none" spc="-14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steps</a:t>
            </a:r>
            <a:r>
              <a:rPr kumimoji="0" sz="2000" b="0" i="0" u="none" strike="noStrike" kern="1200" cap="none" spc="-14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to</a:t>
            </a:r>
            <a:r>
              <a:rPr kumimoji="0" sz="2000" b="0" i="0" u="none" strike="noStrike" kern="1200" cap="none" spc="-15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7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ensure</a:t>
            </a:r>
            <a:r>
              <a:rPr kumimoji="0" sz="2000" b="0" i="0" u="none" strike="noStrike" kern="1200" cap="none" spc="-14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11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real</a:t>
            </a:r>
            <a:r>
              <a:rPr kumimoji="0" sz="2000" b="0" i="0" u="none" strike="noStrike" kern="1200" cap="none" spc="-13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1" i="1" u="none" strike="noStrike" kern="1200" cap="none" spc="-15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inclusivity</a:t>
            </a:r>
            <a:r>
              <a:rPr kumimoji="0" sz="2000" b="1" i="1" u="none" strike="noStrike" kern="1200" cap="none" spc="-15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8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within</a:t>
            </a: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9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their  </a:t>
            </a:r>
            <a:r>
              <a:rPr kumimoji="0" sz="2000" b="0" i="0" u="none" strike="noStrike" kern="1200" cap="none" spc="-7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memberships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Tx/>
              <a:buFont typeface="Arial"/>
              <a:buChar char="•"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1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-9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Universities: </a:t>
            </a:r>
            <a:r>
              <a:rPr kumimoji="0" sz="2000" b="0" i="0" u="none" strike="noStrike" kern="1200" cap="none" spc="-8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remove barriers </a:t>
            </a: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to</a:t>
            </a:r>
            <a:r>
              <a:rPr kumimoji="0" sz="2000" b="0" i="0" u="none" strike="noStrike" kern="1200" cap="none" spc="-45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1" i="1" u="none" strike="noStrike" kern="1200" cap="none" spc="-14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multidisciplinary </a:t>
            </a:r>
            <a:r>
              <a:rPr kumimoji="0" sz="2000" b="1" i="1" u="none" strike="noStrike" kern="1200" cap="none" spc="-12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teaching </a:t>
            </a:r>
            <a:r>
              <a:rPr kumimoji="0" sz="2000" b="1" i="1" u="none" strike="noStrike" kern="1200" cap="none" spc="-114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and </a:t>
            </a:r>
            <a:r>
              <a:rPr kumimoji="0" sz="2000" b="1" i="1" u="none" strike="noStrike" kern="1200" cap="none" spc="-14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research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Tx/>
              <a:buFont typeface="Arial"/>
              <a:buChar char="•"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14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-5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Work</a:t>
            </a:r>
            <a:r>
              <a:rPr kumimoji="0" sz="2000" b="0" i="0" u="none" strike="noStrike" kern="1200" cap="none" spc="-15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8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with</a:t>
            </a:r>
            <a:r>
              <a:rPr kumimoji="0" sz="2000" b="0" i="0" u="none" strike="noStrike" kern="1200" cap="none" spc="-15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funders</a:t>
            </a:r>
            <a:r>
              <a:rPr kumimoji="0" sz="2000" b="0" i="0" u="none" strike="noStrike" kern="1200" cap="none" spc="-15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to</a:t>
            </a:r>
            <a:r>
              <a:rPr kumimoji="0" sz="2000" b="0" i="0" u="none" strike="noStrike" kern="1200" cap="none" spc="-15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1" i="1" u="none" strike="noStrike" kern="1200" cap="none" spc="-12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strengthen</a:t>
            </a:r>
            <a:r>
              <a:rPr kumimoji="0" sz="2000" b="1" i="1" u="none" strike="noStrike" kern="1200" cap="none" spc="-16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1" i="1" u="none" strike="noStrike" kern="1200" cap="none" spc="-16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capacity</a:t>
            </a:r>
            <a:r>
              <a:rPr kumimoji="0" sz="2000" b="1" i="1" u="none" strike="noStrike" kern="1200" cap="none" spc="-16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7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and</a:t>
            </a:r>
            <a:r>
              <a:rPr kumimoji="0" sz="2000" b="0" i="0" u="none" strike="noStrike" kern="1200" cap="none" spc="-15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so</a:t>
            </a:r>
            <a:r>
              <a:rPr kumimoji="0" sz="2000" b="0" i="0" u="none" strike="noStrike" kern="1200" cap="none" spc="-16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9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enable</a:t>
            </a:r>
            <a:r>
              <a:rPr kumimoji="0" sz="2000" b="0" i="0" u="none" strike="noStrike" kern="1200" cap="none" spc="-15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11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full</a:t>
            </a:r>
            <a:r>
              <a:rPr kumimoji="0" sz="2000" b="0" i="0" u="none" strike="noStrike" kern="1200" cap="none" spc="-15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partnerships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Tx/>
              <a:buFont typeface="Arial"/>
              <a:buChar char="•"/>
              <a:tabLst/>
              <a:defRPr/>
            </a:pPr>
            <a:endParaRPr kumimoji="0" sz="3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355600" marR="31115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-9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Research</a:t>
            </a:r>
            <a:r>
              <a:rPr kumimoji="0" sz="2000" b="0" i="0" u="none" strike="noStrike" kern="1200" cap="none" spc="-15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114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labs,</a:t>
            </a:r>
            <a:r>
              <a:rPr kumimoji="0" sz="2000" b="0" i="0" u="none" strike="noStrike" kern="1200" cap="none" spc="-15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12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civil</a:t>
            </a: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9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society</a:t>
            </a:r>
            <a:r>
              <a:rPr kumimoji="0" sz="2000" b="0" i="0" u="none" strike="noStrike" kern="1200" cap="none" spc="-15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9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orgs,</a:t>
            </a:r>
            <a:r>
              <a:rPr kumimoji="0" sz="2000" b="0" i="0" u="none" strike="noStrike" kern="1200" cap="none" spc="-15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9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universities,</a:t>
            </a:r>
            <a:r>
              <a:rPr kumimoji="0" sz="2000" b="0" i="0" u="none" strike="noStrike" kern="1200" cap="none" spc="-15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7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funding</a:t>
            </a:r>
            <a:r>
              <a:rPr kumimoji="0" sz="2000" b="0" i="0" u="none" strike="noStrike" kern="1200" cap="none" spc="-15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7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bodies</a:t>
            </a: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26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–</a:t>
            </a: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7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work</a:t>
            </a: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towards</a:t>
            </a:r>
            <a:r>
              <a:rPr kumimoji="0" sz="2000" b="0" i="0" u="none" strike="noStrike" kern="1200" cap="none" spc="-14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shaping</a:t>
            </a:r>
            <a:r>
              <a:rPr kumimoji="0" sz="2000" b="0" i="0" u="none" strike="noStrike" kern="1200" cap="none" spc="-15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1" i="1" u="none" strike="noStrike" kern="1200" cap="none" spc="-14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research  </a:t>
            </a:r>
            <a:r>
              <a:rPr kumimoji="0" sz="2000" b="1" i="1" u="none" strike="noStrike" kern="1200" cap="none" spc="-114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programmes</a:t>
            </a:r>
            <a:r>
              <a:rPr kumimoji="0" sz="2000" b="1" i="1" u="none" strike="noStrike" kern="1200" cap="none" spc="-16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114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collectively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14622" y="878535"/>
            <a:ext cx="10810875" cy="0"/>
          </a:xfrm>
          <a:custGeom>
            <a:avLst/>
            <a:gdLst/>
            <a:ahLst/>
            <a:cxnLst/>
            <a:rect l="l" t="t" r="r" b="b"/>
            <a:pathLst>
              <a:path w="10810875">
                <a:moveTo>
                  <a:pt x="0" y="0"/>
                </a:moveTo>
                <a:lnTo>
                  <a:pt x="10810506" y="1"/>
                </a:lnTo>
              </a:path>
            </a:pathLst>
          </a:custGeom>
          <a:ln w="28575">
            <a:solidFill>
              <a:srgbClr val="2F559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0699" y="310388"/>
            <a:ext cx="1591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spc="-80" dirty="0">
                <a:latin typeface="Trebuchet MS"/>
                <a:cs typeface="Trebuchet MS"/>
              </a:rPr>
              <a:t>What </a:t>
            </a:r>
            <a:r>
              <a:rPr i="0" spc="-105" dirty="0">
                <a:latin typeface="Trebuchet MS"/>
                <a:cs typeface="Trebuchet MS"/>
              </a:rPr>
              <a:t>to</a:t>
            </a:r>
            <a:r>
              <a:rPr i="0" spc="-370" dirty="0">
                <a:latin typeface="Trebuchet MS"/>
                <a:cs typeface="Trebuchet MS"/>
              </a:rPr>
              <a:t> </a:t>
            </a:r>
            <a:r>
              <a:rPr i="0" spc="-45" dirty="0">
                <a:latin typeface="Trebuchet MS"/>
                <a:cs typeface="Trebuchet MS"/>
              </a:rPr>
              <a:t>do?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6350" y="6262687"/>
            <a:ext cx="12205335" cy="601980"/>
            <a:chOff x="-6350" y="6262687"/>
            <a:chExt cx="12205335" cy="601980"/>
          </a:xfrm>
        </p:grpSpPr>
        <p:sp>
          <p:nvSpPr>
            <p:cNvPr id="4" name="object 4"/>
            <p:cNvSpPr/>
            <p:nvPr/>
          </p:nvSpPr>
          <p:spPr>
            <a:xfrm>
              <a:off x="0" y="6324600"/>
              <a:ext cx="12192000" cy="533400"/>
            </a:xfrm>
            <a:custGeom>
              <a:avLst/>
              <a:gdLst/>
              <a:ahLst/>
              <a:cxnLst/>
              <a:rect l="l" t="t" r="r" b="b"/>
              <a:pathLst>
                <a:path w="12192000" h="533400">
                  <a:moveTo>
                    <a:pt x="12192000" y="0"/>
                  </a:moveTo>
                  <a:lnTo>
                    <a:pt x="0" y="0"/>
                  </a:lnTo>
                  <a:lnTo>
                    <a:pt x="0" y="533399"/>
                  </a:lnTo>
                  <a:lnTo>
                    <a:pt x="12192000" y="53339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20386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324600"/>
              <a:ext cx="12192635" cy="533400"/>
            </a:xfrm>
            <a:custGeom>
              <a:avLst/>
              <a:gdLst/>
              <a:ahLst/>
              <a:cxnLst/>
              <a:rect l="l" t="t" r="r" b="b"/>
              <a:pathLst>
                <a:path w="12192635" h="533400">
                  <a:moveTo>
                    <a:pt x="0" y="0"/>
                  </a:moveTo>
                  <a:lnTo>
                    <a:pt x="12192006" y="0"/>
                  </a:lnTo>
                  <a:lnTo>
                    <a:pt x="12192006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0386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0299280" y="6407463"/>
              <a:ext cx="1524279" cy="38711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6291262"/>
              <a:ext cx="12192635" cy="0"/>
            </a:xfrm>
            <a:custGeom>
              <a:avLst/>
              <a:gdLst/>
              <a:ahLst/>
              <a:cxnLst/>
              <a:rect l="l" t="t" r="r" b="b"/>
              <a:pathLst>
                <a:path w="12192635">
                  <a:moveTo>
                    <a:pt x="0" y="0"/>
                  </a:moveTo>
                  <a:lnTo>
                    <a:pt x="12192006" y="1"/>
                  </a:lnTo>
                </a:path>
              </a:pathLst>
            </a:custGeom>
            <a:ln w="5715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09923" y="1114044"/>
            <a:ext cx="970343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9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Global</a:t>
            </a: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10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scientific</a:t>
            </a: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7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bodies</a:t>
            </a: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9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have</a:t>
            </a: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9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</a:t>
            </a: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10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special</a:t>
            </a: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9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role</a:t>
            </a:r>
            <a:r>
              <a:rPr kumimoji="0" sz="2000" b="0" i="0" u="none" strike="noStrike" kern="1200" cap="none" spc="-14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to</a:t>
            </a:r>
            <a:r>
              <a:rPr kumimoji="0" sz="2000" b="0" i="0" u="none" strike="noStrike" kern="1200" cap="none" spc="-15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16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play,</a:t>
            </a:r>
            <a:r>
              <a:rPr kumimoji="0" sz="2000" b="0" i="0" u="none" strike="noStrike" kern="1200" cap="none" spc="-15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8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given</a:t>
            </a:r>
            <a:r>
              <a:rPr kumimoji="0" sz="2000" b="0" i="0" u="none" strike="noStrike" kern="1200" cap="none" spc="-15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9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their</a:t>
            </a: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8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convening</a:t>
            </a:r>
            <a:r>
              <a:rPr kumimoji="0" sz="2000" b="0" i="0" u="none" strike="noStrike" kern="1200" cap="none" spc="-15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7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and</a:t>
            </a:r>
            <a:r>
              <a:rPr kumimoji="0" sz="2000" b="0" i="0" u="none" strike="noStrike" kern="1200" cap="none" spc="-15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9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mobilizing</a:t>
            </a:r>
            <a:r>
              <a:rPr kumimoji="0" sz="2000" b="0" i="0" u="none" strike="noStrike" kern="1200" cap="none" spc="-15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7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power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0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Able</a:t>
            </a:r>
            <a:r>
              <a:rPr kumimoji="0" sz="2000" b="0" i="0" u="none" strike="noStrike" kern="1200" cap="none" spc="-15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to</a:t>
            </a:r>
            <a:r>
              <a:rPr kumimoji="0" sz="2000" b="0" i="0" u="none" strike="noStrike" kern="1200" cap="none" spc="-15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9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coordinate</a:t>
            </a: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6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among</a:t>
            </a:r>
            <a:r>
              <a:rPr kumimoji="0" sz="2000" b="0" i="0" u="none" strike="noStrike" kern="1200" cap="none" spc="-15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9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members,</a:t>
            </a:r>
            <a:r>
              <a:rPr kumimoji="0" sz="2000" b="0" i="0" u="none" strike="noStrike" kern="1200" cap="none" spc="-15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9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between</a:t>
            </a:r>
            <a:r>
              <a:rPr kumimoji="0" sz="2000" b="0" i="0" u="none" strike="noStrike" kern="1200" cap="none" spc="-15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9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orgs,</a:t>
            </a:r>
            <a:r>
              <a:rPr kumimoji="0" sz="2000" b="0" i="0" u="none" strike="noStrike" kern="1200" cap="none" spc="-15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7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and</a:t>
            </a:r>
            <a:r>
              <a:rPr kumimoji="0" sz="2000" b="0" i="0" u="none" strike="noStrike" kern="1200" cap="none" spc="-15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12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at</a:t>
            </a: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9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the</a:t>
            </a: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10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science-policy</a:t>
            </a:r>
            <a:r>
              <a:rPr kumimoji="0" sz="2000" b="0" i="0" u="none" strike="noStrike" kern="1200" cap="none" spc="-16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114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interface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14622" y="878535"/>
            <a:ext cx="10810875" cy="0"/>
          </a:xfrm>
          <a:custGeom>
            <a:avLst/>
            <a:gdLst/>
            <a:ahLst/>
            <a:cxnLst/>
            <a:rect l="l" t="t" r="r" b="b"/>
            <a:pathLst>
              <a:path w="10810875">
                <a:moveTo>
                  <a:pt x="0" y="0"/>
                </a:moveTo>
                <a:lnTo>
                  <a:pt x="10810506" y="1"/>
                </a:lnTo>
              </a:path>
            </a:pathLst>
          </a:custGeom>
          <a:ln w="28575">
            <a:solidFill>
              <a:srgbClr val="2F559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131619" y="3203460"/>
            <a:ext cx="2544318" cy="12641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21339" y="4052811"/>
            <a:ext cx="1905000" cy="1524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21791" y="2947416"/>
            <a:ext cx="3672840" cy="10210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6054" y="1665592"/>
            <a:ext cx="4028440" cy="1524000"/>
          </a:xfrm>
          <a:custGeom>
            <a:avLst/>
            <a:gdLst/>
            <a:ahLst/>
            <a:cxnLst/>
            <a:rect l="l" t="t" r="r" b="b"/>
            <a:pathLst>
              <a:path w="4028440" h="1524000">
                <a:moveTo>
                  <a:pt x="4028302" y="0"/>
                </a:moveTo>
                <a:lnTo>
                  <a:pt x="0" y="0"/>
                </a:lnTo>
                <a:lnTo>
                  <a:pt x="0" y="1524000"/>
                </a:lnTo>
                <a:lnTo>
                  <a:pt x="4028302" y="1524000"/>
                </a:lnTo>
                <a:lnTo>
                  <a:pt x="4028302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33010" y="141592"/>
            <a:ext cx="6858000" cy="304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6350" y="6262687"/>
            <a:ext cx="12205335" cy="601980"/>
            <a:chOff x="-6350" y="6262687"/>
            <a:chExt cx="12205335" cy="601980"/>
          </a:xfrm>
        </p:grpSpPr>
        <p:sp>
          <p:nvSpPr>
            <p:cNvPr id="5" name="object 5"/>
            <p:cNvSpPr/>
            <p:nvPr/>
          </p:nvSpPr>
          <p:spPr>
            <a:xfrm>
              <a:off x="0" y="6324600"/>
              <a:ext cx="12192000" cy="533400"/>
            </a:xfrm>
            <a:custGeom>
              <a:avLst/>
              <a:gdLst/>
              <a:ahLst/>
              <a:cxnLst/>
              <a:rect l="l" t="t" r="r" b="b"/>
              <a:pathLst>
                <a:path w="12192000" h="533400">
                  <a:moveTo>
                    <a:pt x="12192000" y="0"/>
                  </a:moveTo>
                  <a:lnTo>
                    <a:pt x="0" y="0"/>
                  </a:lnTo>
                  <a:lnTo>
                    <a:pt x="0" y="533399"/>
                  </a:lnTo>
                  <a:lnTo>
                    <a:pt x="12192000" y="53339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20386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324600"/>
              <a:ext cx="12192635" cy="533400"/>
            </a:xfrm>
            <a:custGeom>
              <a:avLst/>
              <a:gdLst/>
              <a:ahLst/>
              <a:cxnLst/>
              <a:rect l="l" t="t" r="r" b="b"/>
              <a:pathLst>
                <a:path w="12192635" h="533400">
                  <a:moveTo>
                    <a:pt x="0" y="0"/>
                  </a:moveTo>
                  <a:lnTo>
                    <a:pt x="12192006" y="0"/>
                  </a:lnTo>
                  <a:lnTo>
                    <a:pt x="12192006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0386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0299280" y="6407463"/>
              <a:ext cx="1524279" cy="38711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6291262"/>
              <a:ext cx="12192635" cy="0"/>
            </a:xfrm>
            <a:custGeom>
              <a:avLst/>
              <a:gdLst/>
              <a:ahLst/>
              <a:cxnLst/>
              <a:rect l="l" t="t" r="r" b="b"/>
              <a:pathLst>
                <a:path w="12192635">
                  <a:moveTo>
                    <a:pt x="0" y="0"/>
                  </a:moveTo>
                  <a:lnTo>
                    <a:pt x="12192006" y="1"/>
                  </a:lnTo>
                </a:path>
              </a:pathLst>
            </a:custGeom>
            <a:ln w="5715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33622" y="356108"/>
            <a:ext cx="17246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spc="-120" dirty="0">
                <a:latin typeface="Trebuchet MS"/>
                <a:cs typeface="Trebuchet MS"/>
              </a:rPr>
              <a:t>Open</a:t>
            </a:r>
            <a:r>
              <a:rPr i="0" spc="-270" dirty="0">
                <a:latin typeface="Trebuchet MS"/>
                <a:cs typeface="Trebuchet MS"/>
              </a:rPr>
              <a:t> </a:t>
            </a:r>
            <a:r>
              <a:rPr i="0" spc="-165" dirty="0">
                <a:latin typeface="Trebuchet MS"/>
                <a:cs typeface="Trebuchet MS"/>
              </a:rPr>
              <a:t>Science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34794" y="3580892"/>
            <a:ext cx="9107805" cy="2500630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2984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25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297815" algn="l"/>
                <a:tab pos="298450" algn="l"/>
              </a:tabLst>
              <a:defRPr/>
            </a:pP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Powerful 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basis 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for inclusive 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development 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and</a:t>
            </a:r>
            <a:r>
              <a:rPr kumimoji="0" sz="1800" b="0" i="0" u="none" strike="noStrike" kern="1200" cap="none" spc="-39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cooperation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2984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13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297815" algn="l"/>
                <a:tab pos="298450" algn="l"/>
              </a:tabLst>
              <a:defRPr/>
            </a:pPr>
            <a:r>
              <a:rPr kumimoji="0" sz="1800" b="0" i="0" u="none" strike="noStrike" kern="1200" cap="none" spc="-10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Greater 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sharing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of</a:t>
            </a:r>
            <a:r>
              <a:rPr kumimoji="0" sz="1800" b="0" i="0" u="none" strike="noStrike" kern="1200" cap="none" spc="-23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ideas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2984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55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297815" algn="l"/>
                <a:tab pos="298450" algn="l"/>
              </a:tabLst>
              <a:defRPr/>
            </a:pPr>
            <a:r>
              <a:rPr kumimoji="0" sz="1800" b="0" i="0" u="none" strike="noStrike" kern="1200" cap="none" spc="-10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Failure</a:t>
            </a: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to</a:t>
            </a:r>
            <a:r>
              <a:rPr kumimoji="0" sz="1800" b="0" i="0" u="none" strike="noStrike" kern="1200" cap="none" spc="-12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effect</a:t>
            </a:r>
            <a:r>
              <a:rPr kumimoji="0" sz="1800" b="0" i="0" u="none" strike="noStrike" kern="1200" cap="none" spc="-13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10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real</a:t>
            </a:r>
            <a:r>
              <a:rPr kumimoji="0" sz="1800" b="0" i="0" u="none" strike="noStrike" kern="1200" cap="none" spc="-12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openness</a:t>
            </a:r>
            <a:r>
              <a:rPr kumimoji="0" sz="1800" b="0" i="0" u="none" strike="noStrike" kern="1200" cap="none" spc="-13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10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will</a:t>
            </a:r>
            <a:r>
              <a:rPr kumimoji="0" sz="1800" b="0" i="0" u="none" strike="noStrike" kern="1200" cap="none" spc="-12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10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exacerbate</a:t>
            </a: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divides</a:t>
            </a:r>
            <a:r>
              <a:rPr kumimoji="0" sz="1800" b="0" i="0" u="none" strike="noStrike" kern="1200" cap="none" spc="-13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between</a:t>
            </a:r>
            <a:r>
              <a:rPr kumimoji="0" sz="1800" b="0" i="0" u="none" strike="noStrike" kern="1200" cap="none" spc="-12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Global</a:t>
            </a:r>
            <a:r>
              <a:rPr kumimoji="0" sz="1800" b="0" i="0" u="none" strike="noStrike" kern="1200" cap="none" spc="-12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North</a:t>
            </a:r>
            <a:r>
              <a:rPr kumimoji="0" sz="1800" b="0" i="0" u="none" strike="noStrike" kern="1200" cap="none" spc="-12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and</a:t>
            </a:r>
            <a:r>
              <a:rPr kumimoji="0" sz="1800" b="0" i="0" u="none" strike="noStrike" kern="1200" cap="none" spc="-12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Global</a:t>
            </a:r>
            <a:r>
              <a:rPr kumimoji="0" sz="1800" b="0" i="0" u="none" strike="noStrike" kern="1200" cap="none" spc="-12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South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Tx/>
              <a:buFont typeface="Wingdings"/>
              <a:buChar char=""/>
              <a:tabLst/>
              <a:defRPr/>
            </a:pPr>
            <a:endParaRPr kumimoji="0" sz="28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298450" marR="5080" lvl="0" indent="-285750" algn="l" defTabSz="914400" rtl="0" eaLnBrk="1" fontAlgn="auto" latinLnBrk="0" hangingPunct="1">
              <a:lnSpc>
                <a:spcPct val="1478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297815" algn="l"/>
                <a:tab pos="298450" algn="l"/>
              </a:tabLst>
              <a:defRPr/>
            </a:pP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Major</a:t>
            </a:r>
            <a:r>
              <a:rPr kumimoji="0" sz="1800" b="0" i="0" u="none" strike="noStrike" kern="1200" cap="none" spc="-12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responsibility</a:t>
            </a:r>
            <a:r>
              <a:rPr kumimoji="0" sz="1800" b="0" i="0" u="none" strike="noStrike" kern="1200" cap="none" spc="-12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for</a:t>
            </a:r>
            <a:r>
              <a:rPr kumimoji="0" sz="1800" b="0" i="0" u="none" strike="noStrike" kern="1200" cap="none" spc="-12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funding</a:t>
            </a: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councils,</a:t>
            </a:r>
            <a:r>
              <a:rPr kumimoji="0" sz="1800" b="0" i="0" u="none" strike="noStrike" kern="1200" cap="none" spc="-114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publishers,</a:t>
            </a: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research</a:t>
            </a: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bodies,</a:t>
            </a:r>
            <a:r>
              <a:rPr kumimoji="0" sz="1800" b="0" i="0" u="none" strike="noStrike" kern="1200" cap="none" spc="-114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10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libraries,</a:t>
            </a: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…</a:t>
            </a:r>
            <a:r>
              <a:rPr kumimoji="0" sz="1800" b="0" i="0" u="none" strike="noStrike" kern="1200" cap="none" spc="-12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to</a:t>
            </a: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coordinate  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strategies 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and 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their</a:t>
            </a:r>
            <a:r>
              <a:rPr kumimoji="0" sz="1800" b="0" i="0" u="none" strike="noStrike" kern="1200" cap="none" spc="-25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implementation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07716" y="1103452"/>
            <a:ext cx="3912870" cy="0"/>
          </a:xfrm>
          <a:custGeom>
            <a:avLst/>
            <a:gdLst/>
            <a:ahLst/>
            <a:cxnLst/>
            <a:rect l="l" t="t" r="r" b="b"/>
            <a:pathLst>
              <a:path w="3912870">
                <a:moveTo>
                  <a:pt x="0" y="0"/>
                </a:moveTo>
                <a:lnTo>
                  <a:pt x="3912562" y="1"/>
                </a:lnTo>
              </a:path>
            </a:pathLst>
          </a:custGeom>
          <a:ln w="28575">
            <a:solidFill>
              <a:srgbClr val="2F559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0332" y="1858771"/>
            <a:ext cx="3566795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9380" algn="l"/>
              </a:tabLst>
              <a:defRPr/>
            </a:pP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Open</a:t>
            </a: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10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data	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Open 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access</a:t>
            </a:r>
            <a:r>
              <a:rPr kumimoji="0" sz="1800" b="0" i="0" u="none" strike="noStrike" kern="1200" cap="none" spc="-24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publishing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0" marR="5715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Open 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engagement with</a:t>
            </a:r>
            <a:r>
              <a:rPr kumimoji="0" sz="1800" b="0" i="0" u="none" strike="noStrike" kern="1200" cap="none" spc="-254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society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8575" y="1542161"/>
            <a:ext cx="12249785" cy="5322570"/>
            <a:chOff x="-28575" y="1542161"/>
            <a:chExt cx="12249785" cy="5322570"/>
          </a:xfrm>
        </p:grpSpPr>
        <p:sp>
          <p:nvSpPr>
            <p:cNvPr id="3" name="object 3"/>
            <p:cNvSpPr/>
            <p:nvPr/>
          </p:nvSpPr>
          <p:spPr>
            <a:xfrm>
              <a:off x="0" y="6324600"/>
              <a:ext cx="12192000" cy="533400"/>
            </a:xfrm>
            <a:custGeom>
              <a:avLst/>
              <a:gdLst/>
              <a:ahLst/>
              <a:cxnLst/>
              <a:rect l="l" t="t" r="r" b="b"/>
              <a:pathLst>
                <a:path w="12192000" h="533400">
                  <a:moveTo>
                    <a:pt x="12192000" y="0"/>
                  </a:moveTo>
                  <a:lnTo>
                    <a:pt x="0" y="0"/>
                  </a:lnTo>
                  <a:lnTo>
                    <a:pt x="0" y="533399"/>
                  </a:lnTo>
                  <a:lnTo>
                    <a:pt x="12192000" y="53339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20386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24600"/>
              <a:ext cx="12192635" cy="533400"/>
            </a:xfrm>
            <a:custGeom>
              <a:avLst/>
              <a:gdLst/>
              <a:ahLst/>
              <a:cxnLst/>
              <a:rect l="l" t="t" r="r" b="b"/>
              <a:pathLst>
                <a:path w="12192635" h="533400">
                  <a:moveTo>
                    <a:pt x="0" y="0"/>
                  </a:moveTo>
                  <a:lnTo>
                    <a:pt x="12192006" y="0"/>
                  </a:lnTo>
                  <a:lnTo>
                    <a:pt x="12192006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0386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0299280" y="6407463"/>
              <a:ext cx="1524279" cy="38711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291262"/>
              <a:ext cx="12192635" cy="0"/>
            </a:xfrm>
            <a:custGeom>
              <a:avLst/>
              <a:gdLst/>
              <a:ahLst/>
              <a:cxnLst/>
              <a:rect l="l" t="t" r="r" b="b"/>
              <a:pathLst>
                <a:path w="12192635">
                  <a:moveTo>
                    <a:pt x="0" y="0"/>
                  </a:moveTo>
                  <a:lnTo>
                    <a:pt x="12192006" y="1"/>
                  </a:lnTo>
                </a:path>
              </a:pathLst>
            </a:custGeom>
            <a:ln w="5715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7372324" y="1542161"/>
              <a:ext cx="4680629" cy="472279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58251" y="1041908"/>
            <a:ext cx="676719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389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African 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scientists </a:t>
            </a:r>
            <a:r>
              <a:rPr kumimoji="0" sz="1800" b="0" i="0" u="none" strike="noStrike" kern="1200" cap="none" spc="-13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at </a:t>
            </a:r>
            <a:r>
              <a:rPr kumimoji="0" sz="1800" b="0" i="0" u="none" strike="noStrike" kern="1200" cap="none" spc="-10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the 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cutting </a:t>
            </a:r>
            <a:r>
              <a:rPr kumimoji="0" sz="1800" b="0" i="0" u="none" strike="noStrike" kern="1200" cap="none" spc="-4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edge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of </a:t>
            </a:r>
            <a:r>
              <a:rPr kumimoji="0" sz="1800" b="1" i="1" u="none" strike="noStrike" kern="1200" cap="none" spc="-10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contemporary, </a:t>
            </a:r>
            <a:r>
              <a:rPr kumimoji="0" sz="1800" b="1" i="1" u="none" strike="noStrike" kern="1200" cap="none" spc="-114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data-intensive  </a:t>
            </a:r>
            <a:r>
              <a:rPr kumimoji="0" sz="1800" b="1" i="1" u="none" strike="noStrike" kern="1200" cap="none" spc="-7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science </a:t>
            </a: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as </a:t>
            </a: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 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fundamental </a:t>
            </a: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resource 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for </a:t>
            </a: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 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modern</a:t>
            </a:r>
            <a:r>
              <a:rPr kumimoji="0" sz="1800" b="0" i="0" u="none" strike="noStrike" kern="1200" cap="none" spc="8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4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society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7261" y="1538731"/>
            <a:ext cx="1517650" cy="71437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Platform</a:t>
            </a:r>
            <a:r>
              <a:rPr kumimoji="0" sz="1800" b="1" i="0" u="none" strike="noStrike" kern="1200" cap="none" spc="-2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1" i="0" u="none" strike="noStrike" kern="1200" cap="none" spc="-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Forum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270" marR="0" lvl="0" indent="0" algn="ctr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Coordination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427957" y="2608580"/>
            <a:ext cx="1392555" cy="71437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99060" marR="0" lvl="0" indent="0" algn="l" defTabSz="914400" rtl="0" eaLnBrk="1" fontAlgn="auto" latinLnBrk="0" hangingPunct="1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Government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Priority</a:t>
            </a:r>
            <a:r>
              <a:rPr kumimoji="0" sz="1800" b="0" i="0" u="none" strike="noStrike" kern="1200" cap="none" spc="-1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setting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641647" y="3806444"/>
            <a:ext cx="965200" cy="106489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 lvl="0" indent="90805" algn="just" defTabSz="914400" rtl="0" eaLnBrk="1" fontAlgn="auto" latinLnBrk="0" hangingPunct="1">
              <a:lnSpc>
                <a:spcPct val="1272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Funders 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Funding  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</a:t>
            </a:r>
            <a:r>
              <a:rPr kumimoji="0" sz="1800" b="0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n</a:t>
            </a:r>
            <a:r>
              <a:rPr kumimoji="0" sz="1800" b="0" i="0" u="none" strike="noStrike" kern="1200" cap="none" spc="-1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</a:t>
            </a: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n</a:t>
            </a:r>
            <a:r>
              <a:rPr kumimoji="0" sz="1800" b="0" i="0" u="none" strike="noStrike" kern="120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ti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v</a:t>
            </a: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46438" y="5371083"/>
            <a:ext cx="1485900" cy="665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651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Capacity</a:t>
            </a:r>
            <a:r>
              <a:rPr kumimoji="0" sz="1600" b="1" i="0" u="none" strike="noStrike" kern="1200" cap="none" spc="-1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1" i="0" u="none" strike="noStrike" kern="120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Building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Training </a:t>
            </a:r>
            <a:r>
              <a:rPr kumimoji="0" sz="1600" b="0" i="0" u="none" strike="noStrike" kern="120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and</a:t>
            </a:r>
            <a:r>
              <a:rPr kumimoji="0" sz="1600" b="0" i="0" u="none" strike="noStrike" kern="1200" cap="none" spc="-2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Skills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37474" y="3971035"/>
            <a:ext cx="1328420" cy="80899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lvl="0" indent="320675" algn="l" defTabSz="914400" rtl="0" eaLnBrk="1" fontAlgn="auto" latinLnBrk="0" hangingPunct="1">
              <a:lnSpc>
                <a:spcPct val="928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Shared  </a:t>
            </a:r>
            <a:r>
              <a:rPr kumimoji="0" sz="1800" b="1" i="0" u="none" strike="noStrike" kern="120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investment</a:t>
            </a:r>
            <a:r>
              <a:rPr kumimoji="0" sz="1800" b="1" i="0" u="none" strike="noStrike" kern="1200" cap="none" spc="-1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1" i="0" u="none" strike="noStrike" kern="120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in  </a:t>
            </a:r>
            <a:r>
              <a:rPr kumimoji="0" sz="1800" b="1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</a:t>
            </a:r>
            <a:r>
              <a:rPr kumimoji="0" sz="1800" b="1" i="0" u="none" strike="noStrike" kern="1200" cap="none" spc="-1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n</a:t>
            </a:r>
            <a:r>
              <a:rPr kumimoji="0" sz="1800" b="1" i="0" u="none" strike="noStrike" kern="120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</a:t>
            </a:r>
            <a:r>
              <a:rPr kumimoji="0" sz="1800" b="1" i="0" u="none" strike="noStrike" kern="1200" cap="none" spc="-1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</a:t>
            </a:r>
            <a:r>
              <a:rPr kumimoji="0" sz="1800" b="1" i="0" u="none" strike="noStrike" kern="120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as</a:t>
            </a:r>
            <a:r>
              <a:rPr kumimoji="0" sz="1800" b="1" i="0" u="none" strike="noStrike" kern="120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tr</a:t>
            </a:r>
            <a:r>
              <a:rPr kumimoji="0" sz="1800" b="1" i="0" u="none" strike="noStrike" kern="1200" cap="none" spc="-1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uc</a:t>
            </a:r>
            <a:r>
              <a:rPr kumimoji="0" sz="1800" b="1" i="0" u="none" strike="noStrike" kern="120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tur</a:t>
            </a:r>
            <a:r>
              <a:rPr kumimoji="0" sz="1800" b="1" i="0" u="none" strike="noStrike" kern="1200" cap="none" spc="-1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53871" y="2466340"/>
            <a:ext cx="1494790" cy="87884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Flagship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2700" marR="5080" lvl="0" indent="0" algn="ctr" defTabSz="914400" rtl="0" eaLnBrk="1" fontAlgn="auto" latinLnBrk="0" hangingPunct="1">
              <a:lnSpc>
                <a:spcPts val="1680"/>
              </a:lnSpc>
              <a:spcBef>
                <a:spcPts val="8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Co-Designed</a:t>
            </a:r>
            <a:r>
              <a:rPr kumimoji="0" sz="1600" b="0" i="0" u="none" strike="noStrike" kern="1200" cap="none" spc="-1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Data  </a:t>
            </a:r>
            <a:r>
              <a:rPr kumimoji="0" sz="1600" b="0" i="0" u="none" strike="noStrike" kern="120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Intensive</a:t>
            </a:r>
            <a:r>
              <a:rPr kumimoji="0" sz="1600" b="0" i="0" u="none" strike="noStrike" kern="1200" cap="none" spc="-1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0" i="0" u="none" strike="noStrike" kern="120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Projects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502522" y="2113422"/>
            <a:ext cx="3232404" cy="45445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16052" y="850671"/>
            <a:ext cx="11743055" cy="0"/>
          </a:xfrm>
          <a:custGeom>
            <a:avLst/>
            <a:gdLst/>
            <a:ahLst/>
            <a:cxnLst/>
            <a:rect l="l" t="t" r="r" b="b"/>
            <a:pathLst>
              <a:path w="11743055">
                <a:moveTo>
                  <a:pt x="0" y="0"/>
                </a:moveTo>
                <a:lnTo>
                  <a:pt x="11742906" y="1"/>
                </a:lnTo>
              </a:path>
            </a:pathLst>
          </a:custGeom>
          <a:ln w="28575">
            <a:solidFill>
              <a:srgbClr val="2F559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76382" y="282955"/>
            <a:ext cx="11483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spc="-155" dirty="0">
                <a:latin typeface="Trebuchet MS"/>
                <a:cs typeface="Trebuchet MS"/>
              </a:rPr>
              <a:t>Scientific </a:t>
            </a:r>
            <a:r>
              <a:rPr i="0" spc="-110" dirty="0">
                <a:latin typeface="Trebuchet MS"/>
                <a:cs typeface="Trebuchet MS"/>
              </a:rPr>
              <a:t>and </a:t>
            </a:r>
            <a:r>
              <a:rPr i="0" spc="-130" dirty="0">
                <a:latin typeface="Trebuchet MS"/>
                <a:cs typeface="Trebuchet MS"/>
              </a:rPr>
              <a:t>diplomatic collaboration </a:t>
            </a:r>
            <a:r>
              <a:rPr i="0" spc="-120" dirty="0">
                <a:latin typeface="Trebuchet MS"/>
                <a:cs typeface="Trebuchet MS"/>
              </a:rPr>
              <a:t>at </a:t>
            </a:r>
            <a:r>
              <a:rPr i="0" spc="-130" dirty="0">
                <a:latin typeface="Trebuchet MS"/>
                <a:cs typeface="Trebuchet MS"/>
              </a:rPr>
              <a:t>regional </a:t>
            </a:r>
            <a:r>
              <a:rPr i="0" spc="-165" dirty="0">
                <a:latin typeface="Trebuchet MS"/>
                <a:cs typeface="Trebuchet MS"/>
              </a:rPr>
              <a:t>level: </a:t>
            </a:r>
            <a:r>
              <a:rPr i="0" spc="-200" dirty="0">
                <a:latin typeface="Trebuchet MS"/>
                <a:cs typeface="Trebuchet MS"/>
              </a:rPr>
              <a:t>The </a:t>
            </a:r>
            <a:r>
              <a:rPr i="0" spc="-140" dirty="0">
                <a:latin typeface="Trebuchet MS"/>
                <a:cs typeface="Trebuchet MS"/>
              </a:rPr>
              <a:t>African </a:t>
            </a:r>
            <a:r>
              <a:rPr i="0" spc="-120" dirty="0">
                <a:latin typeface="Trebuchet MS"/>
                <a:cs typeface="Trebuchet MS"/>
              </a:rPr>
              <a:t>Open </a:t>
            </a:r>
            <a:r>
              <a:rPr i="0" spc="-170" dirty="0">
                <a:latin typeface="Trebuchet MS"/>
                <a:cs typeface="Trebuchet MS"/>
              </a:rPr>
              <a:t>Science</a:t>
            </a:r>
            <a:r>
              <a:rPr i="0" spc="-500" dirty="0">
                <a:latin typeface="Trebuchet MS"/>
                <a:cs typeface="Trebuchet MS"/>
              </a:rPr>
              <a:t> </a:t>
            </a:r>
            <a:r>
              <a:rPr i="0" spc="-130" dirty="0">
                <a:latin typeface="Trebuchet MS"/>
                <a:cs typeface="Trebuchet MS"/>
              </a:rPr>
              <a:t>Platform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11696" y="888911"/>
            <a:ext cx="4280303" cy="2849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9221" y="1233932"/>
            <a:ext cx="11133455" cy="4859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Problematic</a:t>
            </a:r>
            <a:r>
              <a:rPr kumimoji="0" sz="1800" b="0" i="0" u="none" strike="noStrike" kern="1200" cap="none" spc="-13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use</a:t>
            </a:r>
            <a:r>
              <a:rPr kumimoji="0" sz="1800" b="0" i="0" u="none" strike="noStrike" kern="1200" cap="none" spc="-13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of</a:t>
            </a:r>
            <a:r>
              <a:rPr kumimoji="0" sz="1800" b="0" i="0" u="none" strike="noStrike" kern="1200" cap="none" spc="-13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proxy</a:t>
            </a:r>
            <a:r>
              <a:rPr kumimoji="0" sz="1800" b="0" i="0" u="none" strike="noStrike" kern="1200" cap="none" spc="-13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measures</a:t>
            </a:r>
            <a:r>
              <a:rPr kumimoji="0" sz="1800" b="0" i="0" u="none" strike="noStrike" kern="1200" cap="none" spc="-13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of</a:t>
            </a:r>
            <a:r>
              <a:rPr kumimoji="0" sz="1800" b="0" i="0" u="none" strike="noStrike" kern="1200" cap="none" spc="-13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research</a:t>
            </a:r>
            <a:r>
              <a:rPr kumimoji="0" sz="1800" b="0" i="0" u="none" strike="noStrike" kern="1200" cap="none" spc="-13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impact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2700" marR="3557904" lvl="0" indent="0" algn="l" defTabSz="914400" rtl="0" eaLnBrk="1" fontAlgn="auto" latinLnBrk="0" hangingPunct="1">
              <a:lnSpc>
                <a:spcPts val="4390"/>
              </a:lnSpc>
              <a:spcBef>
                <a:spcPts val="4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Need</a:t>
            </a:r>
            <a:r>
              <a:rPr kumimoji="0" sz="1800" b="0" i="0" u="none" strike="noStrike" kern="1200" cap="none" spc="-12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for</a:t>
            </a:r>
            <a:r>
              <a:rPr kumimoji="0" sz="1800" b="0" i="0" u="none" strike="noStrike" kern="1200" cap="none" spc="-13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review</a:t>
            </a:r>
            <a:r>
              <a:rPr kumimoji="0" sz="1800" b="0" i="0" u="none" strike="noStrike" kern="1200" cap="none" spc="-12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of</a:t>
            </a:r>
            <a:r>
              <a:rPr kumimoji="0" sz="1800" b="0" i="0" u="none" strike="noStrike" kern="1200" cap="none" spc="-12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assessment,</a:t>
            </a:r>
            <a:r>
              <a:rPr kumimoji="0" sz="1800" b="0" i="0" u="none" strike="noStrike" kern="1200" cap="none" spc="-12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14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e.g.</a:t>
            </a:r>
            <a:r>
              <a:rPr kumimoji="0" sz="1800" b="0" i="0" u="none" strike="noStrike" kern="1200" cap="none" spc="-13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in</a:t>
            </a:r>
            <a:r>
              <a:rPr kumimoji="0" sz="1800" b="0" i="0" u="none" strike="noStrike" kern="1200" cap="none" spc="-12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10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recruitment,</a:t>
            </a:r>
            <a:r>
              <a:rPr kumimoji="0" sz="1800" b="0" i="0" u="none" strike="noStrike" kern="1200" cap="none" spc="-12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promotion,</a:t>
            </a: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grant</a:t>
            </a:r>
            <a:r>
              <a:rPr kumimoji="0" sz="1800" b="0" i="0" u="none" strike="noStrike" kern="1200" cap="none" spc="-13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applications  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Reward</a:t>
            </a:r>
            <a:r>
              <a:rPr kumimoji="0" sz="1800" b="0" i="0" u="none" strike="noStrike" kern="1200" cap="none" spc="-13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and</a:t>
            </a:r>
            <a:r>
              <a:rPr kumimoji="0" sz="1800" b="0" i="0" u="none" strike="noStrike" kern="1200" cap="none" spc="-13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recognition</a:t>
            </a:r>
            <a:r>
              <a:rPr kumimoji="0" sz="1800" b="0" i="0" u="none" strike="noStrike" kern="1200" cap="none" spc="-12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of</a:t>
            </a:r>
            <a:r>
              <a:rPr kumimoji="0" sz="1800" b="0" i="0" u="none" strike="noStrike" kern="1200" cap="none" spc="-13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work</a:t>
            </a:r>
            <a:r>
              <a:rPr kumimoji="0" sz="1800" b="0" i="0" u="none" strike="noStrike" kern="1200" cap="none" spc="-14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having</a:t>
            </a:r>
            <a:r>
              <a:rPr kumimoji="0" sz="1800" b="0" i="0" u="none" strike="noStrike" kern="1200" cap="none" spc="-13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high</a:t>
            </a:r>
            <a:r>
              <a:rPr kumimoji="0" sz="1800" b="0" i="0" u="none" strike="noStrike" kern="1200" cap="none" spc="-12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societal</a:t>
            </a:r>
            <a:r>
              <a:rPr kumimoji="0" sz="1800" b="0" i="0" u="none" strike="noStrike" kern="1200" cap="none" spc="-13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impact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6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Requires 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collaboration 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among </a:t>
            </a:r>
            <a:r>
              <a:rPr kumimoji="0" sz="1800" b="1" i="1" u="none" strike="noStrike" kern="1200" cap="none" spc="-12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almost </a:t>
            </a:r>
            <a:r>
              <a:rPr kumimoji="0" sz="1800" b="1" i="1" u="none" strike="noStrike" kern="1200" cap="none" spc="-13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all sectors 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in 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the 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science</a:t>
            </a:r>
            <a:r>
              <a:rPr kumimoji="0" sz="1800" b="0" i="0" u="none" strike="noStrike" kern="1200" cap="none" spc="-409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eco-system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7198995" marR="191770" lvl="0" indent="0" algn="ctr" defTabSz="914400" rtl="0" eaLnBrk="1" fontAlgn="auto" latinLnBrk="0" hangingPunct="1">
              <a:lnSpc>
                <a:spcPts val="3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15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The </a:t>
            </a:r>
            <a:r>
              <a:rPr kumimoji="0" sz="3150" b="0" i="0" u="none" strike="noStrike" kern="1200" cap="none" spc="-4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Leiden</a:t>
            </a:r>
            <a:r>
              <a:rPr kumimoji="0" sz="3150" b="0" i="0" u="none" strike="noStrike" kern="1200" cap="none" spc="-5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3150" b="0" i="0" u="none" strike="noStrike" kern="1200" cap="none" spc="-3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Manifesto  </a:t>
            </a:r>
            <a:r>
              <a:rPr kumimoji="0" sz="3150" b="0" i="0" u="none" strike="noStrike" kern="1200" cap="none" spc="-3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for </a:t>
            </a:r>
            <a:r>
              <a:rPr kumimoji="0" sz="315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research</a:t>
            </a:r>
            <a:r>
              <a:rPr kumimoji="0" sz="3150" b="0" i="0" u="none" strike="noStrike" kern="1200" cap="none" spc="-49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3150" b="0" i="0" u="none" strike="noStrike" kern="1200" cap="none" spc="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metrics</a:t>
            </a:r>
            <a:endParaRPr kumimoji="0" sz="31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  <a:p>
            <a:pPr marL="7012305" marR="5080" lvl="0" indent="0" algn="ctr" defTabSz="914400" rtl="0" eaLnBrk="1" fontAlgn="auto" latinLnBrk="0" hangingPunct="1">
              <a:lnSpc>
                <a:spcPts val="118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Use</a:t>
            </a:r>
            <a:r>
              <a:rPr kumimoji="0" sz="1000" b="0" i="0" u="none" strike="noStrike" kern="1200" cap="none" spc="-6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1000" b="0" i="0" u="none" strike="noStrike" kern="1200" cap="none" spc="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these</a:t>
            </a:r>
            <a:r>
              <a:rPr kumimoji="0" sz="1000" b="0" i="0" u="none" strike="noStrike" kern="1200" cap="none" spc="-6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1000" b="0" i="0" u="none" strike="noStrike" kern="1200" cap="none" spc="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ten</a:t>
            </a:r>
            <a:r>
              <a:rPr kumimoji="0" sz="1000" b="0" i="0" u="none" strike="noStrike" kern="1200" cap="none" spc="-6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1000" b="0" i="0" u="none" strike="noStrike" kern="1200" cap="none" spc="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principles</a:t>
            </a:r>
            <a:r>
              <a:rPr kumimoji="0" sz="1000" b="0" i="0" u="none" strike="noStrike" kern="1200" cap="none" spc="-6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1000" b="0" i="0" u="none" strike="noStrike" kern="1200" cap="none" spc="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to</a:t>
            </a:r>
            <a:r>
              <a:rPr kumimoji="0" sz="1000" b="0" i="0" u="none" strike="noStrike" kern="1200" cap="none" spc="-6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1000" b="0" i="0" u="none" strike="noStrike" kern="1200" cap="none" spc="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guide</a:t>
            </a:r>
            <a:r>
              <a:rPr kumimoji="0" sz="1000" b="0" i="0" u="none" strike="noStrike" kern="1200" cap="none" spc="-6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1000" b="0" i="0" u="none" strike="noStrike" kern="1200" cap="none" spc="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research</a:t>
            </a:r>
            <a:r>
              <a:rPr kumimoji="0" sz="1000" b="0" i="0" u="none" strike="noStrike" kern="1200" cap="none" spc="-6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1000" b="0" i="0" u="none" strike="noStrike" kern="1200" cap="none" spc="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evaluation,</a:t>
            </a:r>
            <a:r>
              <a:rPr kumimoji="0" sz="1000" b="0" i="0" u="none" strike="noStrike" kern="1200" cap="none" spc="-6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1000" b="0" i="0" u="none" strike="noStrike" kern="1200" cap="none" spc="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urge</a:t>
            </a:r>
            <a:r>
              <a:rPr kumimoji="0" sz="1000" b="0" i="0" u="none" strike="noStrike" kern="1200" cap="none" spc="-6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1000" b="1" i="0" u="none" strike="noStrike" kern="1200" cap="none" spc="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Diana</a:t>
            </a:r>
            <a:r>
              <a:rPr kumimoji="0" sz="1000" b="1" i="0" u="none" strike="noStrike" kern="1200" cap="none" spc="-6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00" b="1" i="0" u="none" strike="noStrike" kern="1200" cap="none" spc="4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Hicks</a:t>
            </a:r>
            <a:r>
              <a:rPr kumimoji="0" sz="1000" b="0" i="0" u="none" strike="noStrike" kern="1200" cap="none" spc="4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,  </a:t>
            </a:r>
            <a:r>
              <a:rPr kumimoji="0" sz="1000" b="1" i="0" u="none" strike="noStrike" kern="1200" cap="none" spc="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Paul</a:t>
            </a:r>
            <a:r>
              <a:rPr kumimoji="0" sz="1000" b="1" i="0" u="none" strike="noStrike" kern="1200" cap="none" spc="-7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00" b="1" i="0" u="none" strike="noStrike" kern="1200" cap="none" spc="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Wouters</a:t>
            </a:r>
            <a:r>
              <a:rPr kumimoji="0" sz="1000" b="1" i="0" u="none" strike="noStrike" kern="1200" cap="none" spc="-6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000" b="0" i="0" u="none" strike="noStrike" kern="1200" cap="none" spc="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and</a:t>
            </a:r>
            <a:r>
              <a:rPr kumimoji="0" sz="1000" b="0" i="0" u="none" strike="noStrike" kern="1200" cap="none" spc="-6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 </a:t>
            </a:r>
            <a:r>
              <a:rPr kumimoji="0" sz="1000" b="0" i="0" u="none" strike="noStrike" kern="1200" cap="none" spc="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colleagues.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  <a:p>
            <a:pPr marL="12700" marR="1484630" lvl="0" indent="0" algn="l" defTabSz="914400" rtl="0" eaLnBrk="1" fontAlgn="auto" latinLnBrk="0" hangingPunct="1">
              <a:lnSpc>
                <a:spcPct val="1489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1" u="none" strike="noStrike" kern="1200" cap="none" spc="-12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ISC,</a:t>
            </a:r>
            <a:r>
              <a:rPr kumimoji="0" sz="1800" b="1" i="1" u="none" strike="noStrike" kern="1200" cap="none" spc="-13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1" i="1" u="none" strike="noStrike" kern="1200" cap="none" spc="-5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IAP</a:t>
            </a:r>
            <a:r>
              <a:rPr kumimoji="0" sz="1800" b="1" i="1" u="none" strike="noStrike" kern="1200" cap="none" spc="-12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and</a:t>
            </a: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1" i="1" u="none" strike="noStrike" kern="1200" cap="none" spc="-11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Global</a:t>
            </a:r>
            <a:r>
              <a:rPr kumimoji="0" sz="1800" b="1" i="1" u="none" strike="noStrike" kern="1200" cap="none" spc="-13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1" i="1" u="none" strike="noStrike" kern="1200" cap="none" spc="-13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Young</a:t>
            </a:r>
            <a:r>
              <a:rPr kumimoji="0" sz="1800" b="1" i="1" u="none" strike="noStrike" kern="1200" cap="none" spc="-12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1" i="1" u="none" strike="noStrike" kern="1200" cap="none" spc="-11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Academy</a:t>
            </a:r>
            <a:r>
              <a:rPr kumimoji="0" sz="1800" b="1" i="1" u="none" strike="noStrike" kern="1200" cap="none" spc="-12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working</a:t>
            </a:r>
            <a:r>
              <a:rPr kumimoji="0" sz="1800" b="0" i="0" u="none" strike="noStrike" kern="1200" cap="none" spc="-12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towards</a:t>
            </a:r>
            <a:r>
              <a:rPr kumimoji="0" sz="1800" b="0" i="0" u="none" strike="noStrike" kern="1200" cap="none" spc="-12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review</a:t>
            </a: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of</a:t>
            </a: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systems</a:t>
            </a:r>
            <a:r>
              <a:rPr kumimoji="0" sz="1800" b="0" i="0" u="none" strike="noStrike" kern="1200" cap="none" spc="-13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in</a:t>
            </a: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use,</a:t>
            </a: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and</a:t>
            </a:r>
            <a:r>
              <a:rPr kumimoji="0" sz="1800" b="0" i="0" u="none" strike="noStrike" kern="1200" cap="none" spc="-12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implementable</a:t>
            </a: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best  </a:t>
            </a:r>
            <a:r>
              <a:rPr kumimoji="0" sz="1800" b="0" i="0" u="none" strike="noStrike" kern="1200" cap="none" spc="-10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practice</a:t>
            </a:r>
            <a:r>
              <a:rPr kumimoji="0" sz="1800" b="0" i="0" u="none" strike="noStrike" kern="1200" cap="none" spc="-13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recommendations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69221" y="331723"/>
            <a:ext cx="7317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spc="-150" dirty="0">
                <a:latin typeface="Trebuchet MS"/>
                <a:cs typeface="Trebuchet MS"/>
              </a:rPr>
              <a:t>Policy </a:t>
            </a:r>
            <a:r>
              <a:rPr i="0" spc="-140" dirty="0">
                <a:latin typeface="Trebuchet MS"/>
                <a:cs typeface="Trebuchet MS"/>
              </a:rPr>
              <a:t>for </a:t>
            </a:r>
            <a:r>
              <a:rPr i="0" spc="-170" dirty="0">
                <a:latin typeface="Trebuchet MS"/>
                <a:cs typeface="Trebuchet MS"/>
              </a:rPr>
              <a:t>science: </a:t>
            </a:r>
            <a:r>
              <a:rPr i="0" spc="-110" dirty="0">
                <a:latin typeface="Trebuchet MS"/>
                <a:cs typeface="Trebuchet MS"/>
              </a:rPr>
              <a:t>Assessment </a:t>
            </a:r>
            <a:r>
              <a:rPr i="0" spc="-114" dirty="0">
                <a:latin typeface="Trebuchet MS"/>
                <a:cs typeface="Trebuchet MS"/>
              </a:rPr>
              <a:t>and </a:t>
            </a:r>
            <a:r>
              <a:rPr i="0" spc="-135" dirty="0">
                <a:latin typeface="Trebuchet MS"/>
                <a:cs typeface="Trebuchet MS"/>
              </a:rPr>
              <a:t>Evaluation </a:t>
            </a:r>
            <a:r>
              <a:rPr i="0" spc="-105" dirty="0">
                <a:latin typeface="Trebuchet MS"/>
                <a:cs typeface="Trebuchet MS"/>
              </a:rPr>
              <a:t>of</a:t>
            </a:r>
            <a:r>
              <a:rPr i="0" spc="-495" dirty="0">
                <a:latin typeface="Trebuchet MS"/>
                <a:cs typeface="Trebuchet MS"/>
              </a:rPr>
              <a:t> </a:t>
            </a:r>
            <a:r>
              <a:rPr i="0" spc="-155" dirty="0">
                <a:latin typeface="Trebuchet MS"/>
                <a:cs typeface="Trebuchet MS"/>
              </a:rPr>
              <a:t>Research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-6350" y="6262687"/>
            <a:ext cx="12205335" cy="601980"/>
            <a:chOff x="-6350" y="6262687"/>
            <a:chExt cx="12205335" cy="601980"/>
          </a:xfrm>
        </p:grpSpPr>
        <p:sp>
          <p:nvSpPr>
            <p:cNvPr id="6" name="object 6"/>
            <p:cNvSpPr/>
            <p:nvPr/>
          </p:nvSpPr>
          <p:spPr>
            <a:xfrm>
              <a:off x="0" y="6324600"/>
              <a:ext cx="12192000" cy="533400"/>
            </a:xfrm>
            <a:custGeom>
              <a:avLst/>
              <a:gdLst/>
              <a:ahLst/>
              <a:cxnLst/>
              <a:rect l="l" t="t" r="r" b="b"/>
              <a:pathLst>
                <a:path w="12192000" h="533400">
                  <a:moveTo>
                    <a:pt x="12192000" y="0"/>
                  </a:moveTo>
                  <a:lnTo>
                    <a:pt x="0" y="0"/>
                  </a:lnTo>
                  <a:lnTo>
                    <a:pt x="0" y="533399"/>
                  </a:lnTo>
                  <a:lnTo>
                    <a:pt x="12192000" y="53339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20386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6324600"/>
              <a:ext cx="12192635" cy="533400"/>
            </a:xfrm>
            <a:custGeom>
              <a:avLst/>
              <a:gdLst/>
              <a:ahLst/>
              <a:cxnLst/>
              <a:rect l="l" t="t" r="r" b="b"/>
              <a:pathLst>
                <a:path w="12192635" h="533400">
                  <a:moveTo>
                    <a:pt x="0" y="0"/>
                  </a:moveTo>
                  <a:lnTo>
                    <a:pt x="12192006" y="0"/>
                  </a:lnTo>
                  <a:lnTo>
                    <a:pt x="12192006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0386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0299280" y="6407463"/>
              <a:ext cx="1524279" cy="38711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6291262"/>
              <a:ext cx="12192635" cy="0"/>
            </a:xfrm>
            <a:custGeom>
              <a:avLst/>
              <a:gdLst/>
              <a:ahLst/>
              <a:cxnLst/>
              <a:rect l="l" t="t" r="r" b="b"/>
              <a:pathLst>
                <a:path w="12192635">
                  <a:moveTo>
                    <a:pt x="0" y="0"/>
                  </a:moveTo>
                  <a:lnTo>
                    <a:pt x="12192006" y="1"/>
                  </a:lnTo>
                </a:path>
              </a:pathLst>
            </a:custGeom>
            <a:ln w="5715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object 10"/>
          <p:cNvSpPr/>
          <p:nvPr/>
        </p:nvSpPr>
        <p:spPr>
          <a:xfrm>
            <a:off x="1073519" y="850671"/>
            <a:ext cx="8103870" cy="0"/>
          </a:xfrm>
          <a:custGeom>
            <a:avLst/>
            <a:gdLst/>
            <a:ahLst/>
            <a:cxnLst/>
            <a:rect l="l" t="t" r="r" b="b"/>
            <a:pathLst>
              <a:path w="8103870">
                <a:moveTo>
                  <a:pt x="0" y="0"/>
                </a:moveTo>
                <a:lnTo>
                  <a:pt x="8103534" y="1"/>
                </a:lnTo>
              </a:path>
            </a:pathLst>
          </a:custGeom>
          <a:ln w="28575">
            <a:solidFill>
              <a:srgbClr val="2F559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440279" y="3682136"/>
            <a:ext cx="3324860" cy="1254125"/>
            <a:chOff x="2440279" y="3682136"/>
            <a:chExt cx="3324860" cy="1254125"/>
          </a:xfrm>
        </p:grpSpPr>
        <p:sp>
          <p:nvSpPr>
            <p:cNvPr id="12" name="object 12"/>
            <p:cNvSpPr/>
            <p:nvPr/>
          </p:nvSpPr>
          <p:spPr>
            <a:xfrm>
              <a:off x="2446629" y="3688486"/>
              <a:ext cx="3312160" cy="1241425"/>
            </a:xfrm>
            <a:custGeom>
              <a:avLst/>
              <a:gdLst/>
              <a:ahLst/>
              <a:cxnLst/>
              <a:rect l="l" t="t" r="r" b="b"/>
              <a:pathLst>
                <a:path w="3312160" h="1241425">
                  <a:moveTo>
                    <a:pt x="3311613" y="0"/>
                  </a:moveTo>
                  <a:lnTo>
                    <a:pt x="0" y="0"/>
                  </a:lnTo>
                  <a:lnTo>
                    <a:pt x="0" y="1241094"/>
                  </a:lnTo>
                  <a:lnTo>
                    <a:pt x="3311613" y="1241094"/>
                  </a:lnTo>
                  <a:lnTo>
                    <a:pt x="3311613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2446629" y="3688486"/>
              <a:ext cx="3312160" cy="1241425"/>
            </a:xfrm>
            <a:custGeom>
              <a:avLst/>
              <a:gdLst/>
              <a:ahLst/>
              <a:cxnLst/>
              <a:rect l="l" t="t" r="r" b="b"/>
              <a:pathLst>
                <a:path w="3312160" h="1241425">
                  <a:moveTo>
                    <a:pt x="0" y="0"/>
                  </a:moveTo>
                  <a:lnTo>
                    <a:pt x="3311611" y="0"/>
                  </a:lnTo>
                  <a:lnTo>
                    <a:pt x="3311611" y="1241080"/>
                  </a:lnTo>
                  <a:lnTo>
                    <a:pt x="0" y="124108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2629242" y="3801033"/>
              <a:ext cx="2946400" cy="1016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2766" y="1784604"/>
            <a:ext cx="6466840" cy="307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8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Coordinated</a:t>
            </a:r>
            <a:r>
              <a:rPr kumimoji="0" sz="2000" b="0" i="0" u="none" strike="noStrike" kern="1200" cap="none" spc="-15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10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efforts</a:t>
            </a: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7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and</a:t>
            </a:r>
            <a:r>
              <a:rPr kumimoji="0" sz="2000" b="0" i="0" u="none" strike="noStrike" kern="1200" cap="none" spc="-15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9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coherence</a:t>
            </a:r>
            <a:r>
              <a:rPr kumimoji="0" sz="2000" b="0" i="0" u="none" strike="noStrike" kern="1200" cap="none" spc="-14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8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priorities</a:t>
            </a: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7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also</a:t>
            </a:r>
            <a:r>
              <a:rPr kumimoji="0" sz="2000" b="0" i="0" u="none" strike="noStrike" kern="1200" cap="none" spc="-15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in</a:t>
            </a: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9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relation</a:t>
            </a:r>
            <a:r>
              <a:rPr kumimoji="0" sz="2000" b="0" i="0" u="none" strike="noStrike" kern="1200" cap="none" spc="-15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to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1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-10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Public </a:t>
            </a:r>
            <a:r>
              <a:rPr kumimoji="0" sz="2000" b="0" i="0" u="none" strike="noStrike" kern="1200" cap="none" spc="-9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engagement </a:t>
            </a:r>
            <a:r>
              <a:rPr kumimoji="0" sz="2000" b="0" i="0" u="none" strike="noStrike" kern="1200" cap="none" spc="-7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and</a:t>
            </a:r>
            <a:r>
              <a:rPr kumimoji="0" sz="2000" b="0" i="0" u="none" strike="noStrike" kern="1200" cap="none" spc="-27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8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communication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Tx/>
              <a:buFont typeface="Arial"/>
              <a:buChar char="•"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14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-11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The </a:t>
            </a:r>
            <a:r>
              <a:rPr kumimoji="0" sz="2000" b="0" i="0" u="none" strike="noStrike" kern="1200" cap="none" spc="-10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private</a:t>
            </a:r>
            <a:r>
              <a:rPr kumimoji="0" sz="2000" b="0" i="0" u="none" strike="noStrike" kern="1200" cap="none" spc="-19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85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sector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Tx/>
              <a:buFont typeface="Arial"/>
              <a:buChar char="•"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1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-10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……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6350" y="6262687"/>
            <a:ext cx="12205335" cy="601980"/>
            <a:chOff x="-6350" y="6262687"/>
            <a:chExt cx="12205335" cy="601980"/>
          </a:xfrm>
        </p:grpSpPr>
        <p:sp>
          <p:nvSpPr>
            <p:cNvPr id="4" name="object 4"/>
            <p:cNvSpPr/>
            <p:nvPr/>
          </p:nvSpPr>
          <p:spPr>
            <a:xfrm>
              <a:off x="0" y="6324600"/>
              <a:ext cx="12192000" cy="533400"/>
            </a:xfrm>
            <a:custGeom>
              <a:avLst/>
              <a:gdLst/>
              <a:ahLst/>
              <a:cxnLst/>
              <a:rect l="l" t="t" r="r" b="b"/>
              <a:pathLst>
                <a:path w="12192000" h="533400">
                  <a:moveTo>
                    <a:pt x="12192000" y="0"/>
                  </a:moveTo>
                  <a:lnTo>
                    <a:pt x="0" y="0"/>
                  </a:lnTo>
                  <a:lnTo>
                    <a:pt x="0" y="533399"/>
                  </a:lnTo>
                  <a:lnTo>
                    <a:pt x="12192000" y="53339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20386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324600"/>
              <a:ext cx="12192635" cy="533400"/>
            </a:xfrm>
            <a:custGeom>
              <a:avLst/>
              <a:gdLst/>
              <a:ahLst/>
              <a:cxnLst/>
              <a:rect l="l" t="t" r="r" b="b"/>
              <a:pathLst>
                <a:path w="12192635" h="533400">
                  <a:moveTo>
                    <a:pt x="0" y="0"/>
                  </a:moveTo>
                  <a:lnTo>
                    <a:pt x="12192006" y="0"/>
                  </a:lnTo>
                  <a:lnTo>
                    <a:pt x="12192006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0386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0299280" y="6407463"/>
              <a:ext cx="1524279" cy="38711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6291262"/>
              <a:ext cx="12192635" cy="0"/>
            </a:xfrm>
            <a:custGeom>
              <a:avLst/>
              <a:gdLst/>
              <a:ahLst/>
              <a:cxnLst/>
              <a:rect l="l" t="t" r="r" b="b"/>
              <a:pathLst>
                <a:path w="12192635">
                  <a:moveTo>
                    <a:pt x="0" y="0"/>
                  </a:moveTo>
                  <a:lnTo>
                    <a:pt x="12192006" y="1"/>
                  </a:lnTo>
                </a:path>
              </a:pathLst>
            </a:custGeom>
            <a:ln w="5715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object 8"/>
          <p:cNvSpPr/>
          <p:nvPr/>
        </p:nvSpPr>
        <p:spPr>
          <a:xfrm>
            <a:off x="909770" y="946150"/>
            <a:ext cx="6659245" cy="0"/>
          </a:xfrm>
          <a:custGeom>
            <a:avLst/>
            <a:gdLst/>
            <a:ahLst/>
            <a:cxnLst/>
            <a:rect l="l" t="t" r="r" b="b"/>
            <a:pathLst>
              <a:path w="6659245">
                <a:moveTo>
                  <a:pt x="0" y="0"/>
                </a:moveTo>
                <a:lnTo>
                  <a:pt x="6658823" y="1"/>
                </a:lnTo>
              </a:path>
            </a:pathLst>
          </a:custGeom>
          <a:ln w="19050">
            <a:solidFill>
              <a:srgbClr val="2F559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42766" y="295147"/>
            <a:ext cx="29768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0" spc="-200" dirty="0">
                <a:latin typeface="Trebuchet MS"/>
                <a:cs typeface="Trebuchet MS"/>
              </a:rPr>
              <a:t>The </a:t>
            </a:r>
            <a:r>
              <a:rPr i="0" spc="-120" dirty="0">
                <a:latin typeface="Trebuchet MS"/>
                <a:cs typeface="Trebuchet MS"/>
              </a:rPr>
              <a:t>list </a:t>
            </a:r>
            <a:r>
              <a:rPr i="0" spc="-105" dirty="0">
                <a:latin typeface="Trebuchet MS"/>
                <a:cs typeface="Trebuchet MS"/>
              </a:rPr>
              <a:t>is </a:t>
            </a:r>
            <a:r>
              <a:rPr i="0" spc="-145" dirty="0">
                <a:latin typeface="Trebuchet MS"/>
                <a:cs typeface="Trebuchet MS"/>
              </a:rPr>
              <a:t>incomplete</a:t>
            </a:r>
            <a:r>
              <a:rPr i="0" spc="-375" dirty="0">
                <a:latin typeface="Trebuchet MS"/>
                <a:cs typeface="Trebuchet MS"/>
              </a:rPr>
              <a:t> </a:t>
            </a:r>
            <a:r>
              <a:rPr i="0" spc="-60" dirty="0">
                <a:latin typeface="Trebuchet MS"/>
                <a:cs typeface="Trebuchet MS"/>
              </a:rPr>
              <a:t>…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00188" y="1435506"/>
            <a:ext cx="630542" cy="6305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00188" y="516318"/>
            <a:ext cx="630542" cy="6305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400188" y="2475890"/>
            <a:ext cx="630542" cy="6305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48728" y="3724655"/>
            <a:ext cx="734568" cy="7315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473922" y="568452"/>
            <a:ext cx="5689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i="0" spc="90" dirty="0">
                <a:solidFill>
                  <a:srgbClr val="000000"/>
                </a:solidFill>
                <a:latin typeface="Trebuchet MS"/>
                <a:cs typeface="Trebuchet MS"/>
              </a:rPr>
              <a:t>@I</a:t>
            </a:r>
            <a:r>
              <a:rPr sz="2000" b="0" i="0" spc="-40" dirty="0">
                <a:solidFill>
                  <a:srgbClr val="000000"/>
                </a:solidFill>
                <a:latin typeface="Trebuchet MS"/>
                <a:cs typeface="Trebuchet MS"/>
              </a:rPr>
              <a:t>S</a:t>
            </a:r>
            <a:r>
              <a:rPr sz="2000" b="0" i="0" spc="-130" dirty="0">
                <a:solidFill>
                  <a:srgbClr val="000000"/>
                </a:solidFill>
                <a:latin typeface="Trebuchet MS"/>
                <a:cs typeface="Trebuchet MS"/>
              </a:rPr>
              <a:t>C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73922" y="1571244"/>
            <a:ext cx="3017520" cy="1318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/InternationalScience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International </a:t>
            </a:r>
            <a:r>
              <a:rPr kumimoji="0" sz="20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Science</a:t>
            </a:r>
            <a:r>
              <a:rPr kumimoji="0" sz="2000" b="0" i="0" u="none" strike="noStrike" kern="1200" cap="none" spc="-2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Council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47861" y="3784092"/>
            <a:ext cx="16706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/</a:t>
            </a:r>
            <a:r>
              <a:rPr kumimoji="0" sz="20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council.science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146991"/>
            <a:ext cx="7035736" cy="65640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92985" y="5963411"/>
            <a:ext cx="27533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/c/</a:t>
            </a:r>
            <a:r>
              <a:rPr kumimoji="0" sz="20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GlobalScienceTelevision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425449" y="4791951"/>
            <a:ext cx="630542" cy="6305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425449" y="5826352"/>
            <a:ext cx="630542" cy="63054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73922" y="4887467"/>
            <a:ext cx="310959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c/InternationalScienceCouncil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09" b="74431"/>
          <a:stretch/>
        </p:blipFill>
        <p:spPr>
          <a:xfrm>
            <a:off x="0" y="-240"/>
            <a:ext cx="6261463" cy="1272359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6113417" y="-242"/>
            <a:ext cx="6113883" cy="1541660"/>
          </a:xfrm>
          <a:prstGeom prst="rect">
            <a:avLst/>
          </a:prstGeom>
          <a:solidFill>
            <a:srgbClr val="F7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0" y="1250954"/>
            <a:ext cx="12227300" cy="580928"/>
          </a:xfrm>
          <a:prstGeom prst="rect">
            <a:avLst/>
          </a:prstGeom>
          <a:solidFill>
            <a:srgbClr val="820000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762201"/>
            <a:ext cx="12192000" cy="104508"/>
          </a:xfrm>
          <a:prstGeom prst="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8" t="10859" r="29179" b="42807"/>
          <a:stretch/>
        </p:blipFill>
        <p:spPr>
          <a:xfrm>
            <a:off x="-1" y="6298562"/>
            <a:ext cx="1549269" cy="463639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6DAA1982-755C-4897-B83D-619215647D02}"/>
              </a:ext>
            </a:extLst>
          </p:cNvPr>
          <p:cNvSpPr txBox="1">
            <a:spLocks/>
          </p:cNvSpPr>
          <p:nvPr/>
        </p:nvSpPr>
        <p:spPr>
          <a:xfrm>
            <a:off x="1700443" y="2056054"/>
            <a:ext cx="8825948" cy="4178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800"/>
              </a:spcAft>
            </a:pPr>
            <a:br>
              <a:rPr lang="nl-NL" sz="3600" dirty="0">
                <a:latin typeface="Garamond" panose="02020404030301010803" pitchFamily="18" charset="0"/>
              </a:rPr>
            </a:br>
            <a:br>
              <a:rPr lang="nl-NL" sz="2900" dirty="0">
                <a:latin typeface="Garamond" panose="02020404030301010803" pitchFamily="18" charset="0"/>
              </a:rPr>
            </a:br>
            <a:r>
              <a:rPr lang="nl-NL" sz="2900" b="1" dirty="0">
                <a:solidFill>
                  <a:srgbClr val="820000"/>
                </a:solidFill>
                <a:latin typeface="Garamond" panose="02020404030301010803" pitchFamily="18" charset="0"/>
              </a:rPr>
              <a:t>The rest of </a:t>
            </a:r>
            <a:r>
              <a:rPr lang="nl-NL" sz="2900" b="1" dirty="0" err="1">
                <a:solidFill>
                  <a:srgbClr val="820000"/>
                </a:solidFill>
                <a:latin typeface="Garamond" panose="02020404030301010803" pitchFamily="18" charset="0"/>
              </a:rPr>
              <a:t>the</a:t>
            </a:r>
            <a:r>
              <a:rPr lang="nl-NL" sz="2900" b="1" dirty="0">
                <a:solidFill>
                  <a:srgbClr val="820000"/>
                </a:solidFill>
                <a:latin typeface="Garamond" panose="02020404030301010803" pitchFamily="18" charset="0"/>
              </a:rPr>
              <a:t> speakers chose </a:t>
            </a:r>
            <a:r>
              <a:rPr lang="nl-NL" sz="2900" b="1" dirty="0" err="1">
                <a:solidFill>
                  <a:srgbClr val="820000"/>
                </a:solidFill>
                <a:latin typeface="Garamond" panose="02020404030301010803" pitchFamily="18" charset="0"/>
              </a:rPr>
              <a:t>not</a:t>
            </a:r>
            <a:r>
              <a:rPr lang="nl-NL" sz="2900" b="1" dirty="0">
                <a:solidFill>
                  <a:srgbClr val="820000"/>
                </a:solidFill>
                <a:latin typeface="Garamond" panose="02020404030301010803" pitchFamily="18" charset="0"/>
              </a:rPr>
              <a:t> </a:t>
            </a:r>
            <a:r>
              <a:rPr lang="nl-NL" sz="2900" b="1" dirty="0" err="1">
                <a:solidFill>
                  <a:srgbClr val="820000"/>
                </a:solidFill>
                <a:latin typeface="Garamond" panose="02020404030301010803" pitchFamily="18" charset="0"/>
              </a:rPr>
              <a:t>to</a:t>
            </a:r>
            <a:r>
              <a:rPr lang="nl-NL" sz="2900" b="1" dirty="0">
                <a:solidFill>
                  <a:srgbClr val="820000"/>
                </a:solidFill>
                <a:latin typeface="Garamond" panose="02020404030301010803" pitchFamily="18" charset="0"/>
              </a:rPr>
              <a:t> </a:t>
            </a:r>
            <a:r>
              <a:rPr lang="nl-NL" sz="2900" b="1" dirty="0" err="1">
                <a:solidFill>
                  <a:srgbClr val="820000"/>
                </a:solidFill>
                <a:latin typeface="Garamond" panose="02020404030301010803" pitchFamily="18" charset="0"/>
              </a:rPr>
              <a:t>use</a:t>
            </a:r>
            <a:r>
              <a:rPr lang="nl-NL" sz="2900" b="1" dirty="0">
                <a:solidFill>
                  <a:srgbClr val="820000"/>
                </a:solidFill>
                <a:latin typeface="Garamond" panose="02020404030301010803" pitchFamily="18" charset="0"/>
              </a:rPr>
              <a:t> </a:t>
            </a:r>
            <a:r>
              <a:rPr lang="nl-NL" sz="2900" b="1" dirty="0" err="1">
                <a:solidFill>
                  <a:srgbClr val="820000"/>
                </a:solidFill>
                <a:latin typeface="Garamond" panose="02020404030301010803" pitchFamily="18" charset="0"/>
              </a:rPr>
              <a:t>any</a:t>
            </a:r>
            <a:r>
              <a:rPr lang="nl-NL" sz="2900" b="1" dirty="0">
                <a:solidFill>
                  <a:srgbClr val="820000"/>
                </a:solidFill>
                <a:latin typeface="Garamond" panose="02020404030301010803" pitchFamily="18" charset="0"/>
              </a:rPr>
              <a:t> </a:t>
            </a:r>
            <a:r>
              <a:rPr lang="nl-NL" sz="2900" b="1" dirty="0" err="1">
                <a:solidFill>
                  <a:srgbClr val="820000"/>
                </a:solidFill>
                <a:latin typeface="Garamond" panose="02020404030301010803" pitchFamily="18" charset="0"/>
              </a:rPr>
              <a:t>presentations</a:t>
            </a:r>
            <a:r>
              <a:rPr lang="nl-NL" sz="2900" b="1" dirty="0">
                <a:solidFill>
                  <a:srgbClr val="820000"/>
                </a:solidFill>
                <a:latin typeface="Garamond" panose="02020404030301010803" pitchFamily="18" charset="0"/>
              </a:rPr>
              <a:t>, </a:t>
            </a:r>
            <a:r>
              <a:rPr lang="nl-NL" sz="2900" b="1" dirty="0" err="1">
                <a:solidFill>
                  <a:srgbClr val="820000"/>
                </a:solidFill>
                <a:latin typeface="Garamond" panose="02020404030301010803" pitchFamily="18" charset="0"/>
              </a:rPr>
              <a:t>please</a:t>
            </a:r>
            <a:r>
              <a:rPr lang="nl-NL" sz="2900" b="1" dirty="0">
                <a:solidFill>
                  <a:srgbClr val="820000"/>
                </a:solidFill>
                <a:latin typeface="Garamond" panose="02020404030301010803" pitchFamily="18" charset="0"/>
              </a:rPr>
              <a:t> </a:t>
            </a:r>
            <a:r>
              <a:rPr lang="nl-NL" sz="2900" b="1" dirty="0" err="1">
                <a:solidFill>
                  <a:srgbClr val="820000"/>
                </a:solidFill>
                <a:latin typeface="Garamond" panose="02020404030301010803" pitchFamily="18" charset="0"/>
              </a:rPr>
              <a:t>find</a:t>
            </a:r>
            <a:r>
              <a:rPr lang="nl-NL" sz="2900" b="1" dirty="0">
                <a:solidFill>
                  <a:srgbClr val="820000"/>
                </a:solidFill>
                <a:latin typeface="Garamond" panose="02020404030301010803" pitchFamily="18" charset="0"/>
              </a:rPr>
              <a:t> </a:t>
            </a:r>
            <a:r>
              <a:rPr lang="nl-NL" sz="2900" b="1" dirty="0" err="1">
                <a:solidFill>
                  <a:srgbClr val="820000"/>
                </a:solidFill>
                <a:latin typeface="Garamond" panose="02020404030301010803" pitchFamily="18" charset="0"/>
              </a:rPr>
              <a:t>the</a:t>
            </a:r>
            <a:r>
              <a:rPr lang="nl-NL" sz="2900" b="1" dirty="0">
                <a:solidFill>
                  <a:srgbClr val="820000"/>
                </a:solidFill>
                <a:latin typeface="Garamond" panose="02020404030301010803" pitchFamily="18" charset="0"/>
              </a:rPr>
              <a:t> </a:t>
            </a:r>
            <a:r>
              <a:rPr lang="nl-NL" sz="2900" b="1" dirty="0" err="1">
                <a:solidFill>
                  <a:srgbClr val="820000"/>
                </a:solidFill>
                <a:latin typeface="Garamond" panose="02020404030301010803" pitchFamily="18" charset="0"/>
              </a:rPr>
              <a:t>recordings</a:t>
            </a:r>
            <a:r>
              <a:rPr lang="nl-NL" sz="2900" b="1" dirty="0">
                <a:solidFill>
                  <a:srgbClr val="820000"/>
                </a:solidFill>
                <a:latin typeface="Garamond" panose="02020404030301010803" pitchFamily="18" charset="0"/>
              </a:rPr>
              <a:t> </a:t>
            </a:r>
            <a:r>
              <a:rPr lang="nl-NL" sz="2900" b="1" dirty="0" err="1">
                <a:solidFill>
                  <a:srgbClr val="820000"/>
                </a:solidFill>
                <a:latin typeface="Garamond" panose="02020404030301010803" pitchFamily="18" charset="0"/>
              </a:rPr>
              <a:t>available</a:t>
            </a:r>
            <a:r>
              <a:rPr lang="nl-NL" sz="2900" b="1" dirty="0">
                <a:solidFill>
                  <a:srgbClr val="820000"/>
                </a:solidFill>
                <a:latin typeface="Garamond" panose="02020404030301010803" pitchFamily="18" charset="0"/>
              </a:rPr>
              <a:t> on </a:t>
            </a:r>
            <a:r>
              <a:rPr lang="nl-NL" sz="2900" b="1" dirty="0" err="1">
                <a:solidFill>
                  <a:srgbClr val="820000"/>
                </a:solidFill>
                <a:latin typeface="Garamond" panose="02020404030301010803" pitchFamily="18" charset="0"/>
              </a:rPr>
              <a:t>the</a:t>
            </a:r>
            <a:r>
              <a:rPr lang="nl-NL" sz="2900" b="1" dirty="0">
                <a:solidFill>
                  <a:srgbClr val="820000"/>
                </a:solidFill>
                <a:latin typeface="Garamond" panose="02020404030301010803" pitchFamily="18" charset="0"/>
              </a:rPr>
              <a:t> platform  </a:t>
            </a:r>
            <a:br>
              <a:rPr lang="nl-NL" sz="3600" dirty="0">
                <a:latin typeface="Garamond" panose="02020404030301010803" pitchFamily="18" charset="0"/>
              </a:rPr>
            </a:br>
            <a:endParaRPr lang="nl-NL" sz="3600" dirty="0">
              <a:latin typeface="Garamond" panose="02020404030301010803" pitchFamily="18" charset="0"/>
            </a:endParaRPr>
          </a:p>
        </p:txBody>
      </p:sp>
      <p:sp>
        <p:nvSpPr>
          <p:cNvPr id="13" name="Tekstvak 14">
            <a:extLst>
              <a:ext uri="{FF2B5EF4-FFF2-40B4-BE49-F238E27FC236}">
                <a16:creationId xmlns:a16="http://schemas.microsoft.com/office/drawing/2014/main" id="{74A62895-764F-49FF-9F34-65DE46DAA367}"/>
              </a:ext>
            </a:extLst>
          </p:cNvPr>
          <p:cNvSpPr txBox="1"/>
          <p:nvPr/>
        </p:nvSpPr>
        <p:spPr>
          <a:xfrm>
            <a:off x="9620834" y="6234477"/>
            <a:ext cx="2478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dirty="0">
                <a:latin typeface="Garamond" panose="02020404030301010803" pitchFamily="18" charset="0"/>
              </a:rPr>
              <a:t>#IOS21</a:t>
            </a:r>
          </a:p>
        </p:txBody>
      </p:sp>
      <p:sp>
        <p:nvSpPr>
          <p:cNvPr id="11" name="Tekstvak 5">
            <a:extLst>
              <a:ext uri="{FF2B5EF4-FFF2-40B4-BE49-F238E27FC236}">
                <a16:creationId xmlns:a16="http://schemas.microsoft.com/office/drawing/2014/main" id="{92A72207-1788-41FD-B3EC-A6DA58DCD3E9}"/>
              </a:ext>
            </a:extLst>
          </p:cNvPr>
          <p:cNvSpPr txBox="1">
            <a:spLocks/>
          </p:cNvSpPr>
          <p:nvPr/>
        </p:nvSpPr>
        <p:spPr>
          <a:xfrm>
            <a:off x="4428309" y="-19281"/>
            <a:ext cx="767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400" dirty="0">
                <a:solidFill>
                  <a:srgbClr val="820000"/>
                </a:solidFill>
                <a:latin typeface="Garamond" panose="02020404030301010803" pitchFamily="18" charset="0"/>
              </a:rPr>
              <a:t>Impact of Science  </a:t>
            </a:r>
          </a:p>
          <a:p>
            <a:pPr lvl="0" algn="r"/>
            <a:r>
              <a:rPr lang="en-US" sz="2000" dirty="0">
                <a:solidFill>
                  <a:prstClr val="black"/>
                </a:solidFill>
                <a:latin typeface="Garamond" panose="02020404030301010803" pitchFamily="18" charset="0"/>
              </a:rPr>
              <a:t>23-25 June, 2021</a:t>
            </a:r>
          </a:p>
        </p:txBody>
      </p:sp>
    </p:spTree>
    <p:extLst>
      <p:ext uri="{BB962C8B-B14F-4D97-AF65-F5344CB8AC3E}">
        <p14:creationId xmlns:p14="http://schemas.microsoft.com/office/powerpoint/2010/main" val="1000627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44DCCE-D566-47CD-B1DC-08027BA57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b="1" dirty="0">
                <a:latin typeface="Bookman Old Style" panose="02050604050505020204" pitchFamily="18" charset="0"/>
              </a:rPr>
              <a:t>Main Message</a:t>
            </a:r>
            <a:endParaRPr lang="x-none" sz="5400" b="1">
              <a:latin typeface="Bookman Old Style" panose="02050604050505020204" pitchFamily="18" charset="0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76C097C-4E5B-4B17-B4A0-AF7F81B2D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036" y="1929384"/>
            <a:ext cx="11023092" cy="4411088"/>
          </a:xfrm>
        </p:spPr>
        <p:txBody>
          <a:bodyPr>
            <a:normAutofit/>
          </a:bodyPr>
          <a:lstStyle/>
          <a:p>
            <a:r>
              <a:rPr lang="en-GB" sz="2700" dirty="0">
                <a:latin typeface="Bookman Old Style" panose="02050604050505020204" pitchFamily="18" charset="0"/>
              </a:rPr>
              <a:t>Promoting coherence about impact within the science eco-system is critical</a:t>
            </a:r>
          </a:p>
          <a:p>
            <a:pPr lvl="1"/>
            <a:r>
              <a:rPr lang="en-GB" sz="2300" b="1" dirty="0">
                <a:latin typeface="Bookman Old Style" panose="02050604050505020204" pitchFamily="18" charset="0"/>
              </a:rPr>
              <a:t>Measuring impact of science </a:t>
            </a:r>
            <a:r>
              <a:rPr lang="en-GB" sz="2300" dirty="0">
                <a:latin typeface="Bookman Old Style" panose="02050604050505020204" pitchFamily="18" charset="0"/>
              </a:rPr>
              <a:t>in Africa has not been properly understood and pursued</a:t>
            </a:r>
          </a:p>
          <a:p>
            <a:pPr lvl="1" algn="just"/>
            <a:endParaRPr lang="en-GB" b="1" dirty="0">
              <a:latin typeface="Bookman Old Style" panose="02050604050505020204" pitchFamily="18" charset="0"/>
            </a:endParaRPr>
          </a:p>
          <a:p>
            <a:pPr lvl="1" algn="just"/>
            <a:r>
              <a:rPr lang="en-GB" b="1" dirty="0">
                <a:latin typeface="Bookman Old Style" panose="02050604050505020204" pitchFamily="18" charset="0"/>
              </a:rPr>
              <a:t>Policies</a:t>
            </a:r>
            <a:r>
              <a:rPr lang="en-GB" dirty="0">
                <a:latin typeface="Bookman Old Style" panose="02050604050505020204" pitchFamily="18" charset="0"/>
              </a:rPr>
              <a:t> to implement/provide a coherent and inclusive science ecosystem should focus on promoting collaborative research, networking, good mentorship and providing funding</a:t>
            </a:r>
          </a:p>
          <a:p>
            <a:pPr lvl="1" algn="just"/>
            <a:endParaRPr lang="en-GB" b="1" dirty="0">
              <a:latin typeface="Bookman Old Style" panose="02050604050505020204" pitchFamily="18" charset="0"/>
            </a:endParaRPr>
          </a:p>
          <a:p>
            <a:pPr lvl="1" algn="just"/>
            <a:r>
              <a:rPr lang="en-GB" b="1" dirty="0">
                <a:latin typeface="Bookman Old Style" panose="02050604050505020204" pitchFamily="18" charset="0"/>
              </a:rPr>
              <a:t>Coordination</a:t>
            </a:r>
            <a:r>
              <a:rPr lang="en-GB" dirty="0">
                <a:latin typeface="Bookman Old Style" panose="02050604050505020204" pitchFamily="18" charset="0"/>
              </a:rPr>
              <a:t> of such policies would require the establishment of institutions to monitor and track progress.</a:t>
            </a:r>
            <a:endParaRPr lang="x-none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6864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09" b="74431"/>
          <a:stretch/>
        </p:blipFill>
        <p:spPr>
          <a:xfrm>
            <a:off x="0" y="-240"/>
            <a:ext cx="6261463" cy="1272359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6113417" y="-242"/>
            <a:ext cx="6113883" cy="1541660"/>
          </a:xfrm>
          <a:prstGeom prst="rect">
            <a:avLst/>
          </a:prstGeom>
          <a:solidFill>
            <a:srgbClr val="F7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0" y="1250954"/>
            <a:ext cx="12227300" cy="580928"/>
          </a:xfrm>
          <a:prstGeom prst="rect">
            <a:avLst/>
          </a:prstGeom>
          <a:solidFill>
            <a:srgbClr val="820000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762201"/>
            <a:ext cx="12192000" cy="104508"/>
          </a:xfrm>
          <a:prstGeom prst="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8" t="10859" r="29179" b="42807"/>
          <a:stretch/>
        </p:blipFill>
        <p:spPr>
          <a:xfrm>
            <a:off x="-1" y="6298562"/>
            <a:ext cx="1549269" cy="463639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6DAA1982-755C-4897-B83D-619215647D02}"/>
              </a:ext>
            </a:extLst>
          </p:cNvPr>
          <p:cNvSpPr txBox="1">
            <a:spLocks/>
          </p:cNvSpPr>
          <p:nvPr/>
        </p:nvSpPr>
        <p:spPr>
          <a:xfrm>
            <a:off x="1700443" y="2443890"/>
            <a:ext cx="8825948" cy="3790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800"/>
              </a:spcAft>
            </a:pPr>
            <a:br>
              <a:rPr lang="nl-NL" sz="3600" dirty="0">
                <a:latin typeface="Garamond" panose="02020404030301010803" pitchFamily="18" charset="0"/>
              </a:rPr>
            </a:br>
            <a:r>
              <a:rPr lang="nl-NL" sz="6500" b="1" dirty="0" err="1">
                <a:solidFill>
                  <a:srgbClr val="820000"/>
                </a:solidFill>
                <a:latin typeface="Garamond" panose="02020404030301010803" pitchFamily="18" charset="0"/>
              </a:rPr>
              <a:t>Thank</a:t>
            </a:r>
            <a:r>
              <a:rPr lang="nl-NL" sz="6500" b="1" dirty="0">
                <a:solidFill>
                  <a:srgbClr val="820000"/>
                </a:solidFill>
                <a:latin typeface="Garamond" panose="02020404030301010803" pitchFamily="18" charset="0"/>
              </a:rPr>
              <a:t> </a:t>
            </a:r>
            <a:r>
              <a:rPr lang="nl-NL" sz="6500" b="1" dirty="0" err="1">
                <a:solidFill>
                  <a:srgbClr val="820000"/>
                </a:solidFill>
                <a:latin typeface="Garamond" panose="02020404030301010803" pitchFamily="18" charset="0"/>
              </a:rPr>
              <a:t>you</a:t>
            </a:r>
            <a:endParaRPr lang="nl-NL" sz="3600" b="1" dirty="0">
              <a:solidFill>
                <a:srgbClr val="820000"/>
              </a:solidFill>
              <a:latin typeface="Garamond" panose="02020404030301010803" pitchFamily="18" charset="0"/>
            </a:endParaRPr>
          </a:p>
          <a:p>
            <a:pPr algn="ctr">
              <a:spcAft>
                <a:spcPts val="1800"/>
              </a:spcAft>
            </a:pPr>
            <a:endParaRPr lang="nl-NL" sz="6500" b="1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Tekstvak 14">
            <a:extLst>
              <a:ext uri="{FF2B5EF4-FFF2-40B4-BE49-F238E27FC236}">
                <a16:creationId xmlns:a16="http://schemas.microsoft.com/office/drawing/2014/main" id="{C38E7DD1-D9CD-47CA-A8DD-E0460029BF1C}"/>
              </a:ext>
            </a:extLst>
          </p:cNvPr>
          <p:cNvSpPr txBox="1"/>
          <p:nvPr/>
        </p:nvSpPr>
        <p:spPr>
          <a:xfrm>
            <a:off x="9620834" y="6234477"/>
            <a:ext cx="2478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dirty="0">
                <a:latin typeface="Garamond" panose="02020404030301010803" pitchFamily="18" charset="0"/>
              </a:rPr>
              <a:t>#IOS21</a:t>
            </a:r>
          </a:p>
        </p:txBody>
      </p:sp>
      <p:sp>
        <p:nvSpPr>
          <p:cNvPr id="13" name="Tekstvak 5">
            <a:extLst>
              <a:ext uri="{FF2B5EF4-FFF2-40B4-BE49-F238E27FC236}">
                <a16:creationId xmlns:a16="http://schemas.microsoft.com/office/drawing/2014/main" id="{30182973-CCC1-4A3F-8D83-30B396AE4AEB}"/>
              </a:ext>
            </a:extLst>
          </p:cNvPr>
          <p:cNvSpPr txBox="1">
            <a:spLocks/>
          </p:cNvSpPr>
          <p:nvPr/>
        </p:nvSpPr>
        <p:spPr>
          <a:xfrm>
            <a:off x="4428309" y="-19281"/>
            <a:ext cx="767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400" dirty="0">
                <a:solidFill>
                  <a:srgbClr val="820000"/>
                </a:solidFill>
                <a:latin typeface="Garamond" panose="02020404030301010803" pitchFamily="18" charset="0"/>
              </a:rPr>
              <a:t>Impact of Science   </a:t>
            </a:r>
          </a:p>
          <a:p>
            <a:pPr lvl="0" algn="r"/>
            <a:r>
              <a:rPr lang="en-US" sz="2000" dirty="0">
                <a:solidFill>
                  <a:prstClr val="black"/>
                </a:solidFill>
                <a:latin typeface="Garamond" panose="02020404030301010803" pitchFamily="18" charset="0"/>
              </a:rPr>
              <a:t>23-25 June, 2021</a:t>
            </a:r>
          </a:p>
          <a:p>
            <a:pPr lvl="0" algn="r"/>
            <a:endParaRPr lang="en-US" sz="2000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446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72DDA-4ABF-4EA9-B07B-53A639D20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Bookman Old Style" panose="02050604050505020204" pitchFamily="18" charset="0"/>
              </a:rPr>
              <a:t>Introduction</a:t>
            </a:r>
            <a:endParaRPr lang="x-none" b="1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1CAE1-004A-4EBE-A98E-87DA0F2B6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algn="just"/>
            <a:r>
              <a:rPr lang="en-GB" sz="2400" b="0" i="0" dirty="0">
                <a:effectLst/>
                <a:latin typeface="Bookman Old Style" panose="02050604050505020204" pitchFamily="18" charset="0"/>
              </a:rPr>
              <a:t>"</a:t>
            </a:r>
            <a:r>
              <a:rPr lang="en-GB" sz="2400" b="0" i="1" dirty="0">
                <a:effectLst/>
                <a:latin typeface="Bookman Old Style" panose="02050604050505020204" pitchFamily="18" charset="0"/>
              </a:rPr>
              <a:t>Things do not (always) mean the same from everywhere; when we insist that only ‘our’ </a:t>
            </a:r>
            <a:r>
              <a:rPr lang="en-GB" sz="2400" i="1" dirty="0">
                <a:latin typeface="Bookman Old Style" panose="02050604050505020204" pitchFamily="18" charset="0"/>
              </a:rPr>
              <a:t>meaning is the meaning, we silence other people’s meanings</a:t>
            </a:r>
            <a:r>
              <a:rPr lang="en-GB" sz="2400" dirty="0">
                <a:latin typeface="Bookman Old Style" panose="02050604050505020204" pitchFamily="18" charset="0"/>
              </a:rPr>
              <a:t>” - Clapperton Mavhunga</a:t>
            </a:r>
          </a:p>
          <a:p>
            <a:pPr algn="just"/>
            <a:endParaRPr lang="en-GB" dirty="0">
              <a:latin typeface="Bookman Old Style" panose="02050604050505020204" pitchFamily="18" charset="0"/>
            </a:endParaRPr>
          </a:p>
          <a:p>
            <a:pPr algn="just"/>
            <a:r>
              <a:rPr lang="en-GB" dirty="0">
                <a:latin typeface="Bookman Old Style" panose="02050604050505020204" pitchFamily="18" charset="0"/>
              </a:rPr>
              <a:t>Science has always played a very significant role in the world, with major impacts</a:t>
            </a:r>
          </a:p>
          <a:p>
            <a:pPr lvl="1" algn="just"/>
            <a:r>
              <a:rPr lang="en-GB" dirty="0">
                <a:latin typeface="Bookman Old Style" panose="02050604050505020204" pitchFamily="18" charset="0"/>
              </a:rPr>
              <a:t>Science is responsible for: (1) the growing public awareness about the planet, (2) the economic expansion witnessed, (3) the transformation experienced in the world.</a:t>
            </a:r>
          </a:p>
          <a:p>
            <a:pPr lvl="1" algn="just"/>
            <a:r>
              <a:rPr lang="en-GB" dirty="0">
                <a:latin typeface="Bookman Old Style" panose="02050604050505020204" pitchFamily="18" charset="0"/>
              </a:rPr>
              <a:t>Advances in science have resulted in new technologies for global communication and satellite images of the earth</a:t>
            </a:r>
            <a:endParaRPr lang="x-none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752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72DDA-4ABF-4EA9-B07B-53A639D20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>
                <a:latin typeface="Bookman Old Style" panose="02050604050505020204" pitchFamily="18" charset="0"/>
              </a:rPr>
              <a:t>How has science been presented in Africa? (1)</a:t>
            </a:r>
            <a:endParaRPr lang="x-none" sz="4000" b="1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1CAE1-004A-4EBE-A98E-87DA0F2B6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GB" sz="2600" dirty="0">
                <a:latin typeface="Bookman Old Style" panose="02050604050505020204" pitchFamily="18" charset="0"/>
              </a:rPr>
              <a:t>Science in Africa has generally been perceived as a western concept, and this includes our understanding of the social sciences</a:t>
            </a:r>
          </a:p>
          <a:p>
            <a:pPr lvl="1" algn="just"/>
            <a:endParaRPr lang="en-GB" dirty="0">
              <a:latin typeface="Bookman Old Style" panose="02050604050505020204" pitchFamily="18" charset="0"/>
            </a:endParaRPr>
          </a:p>
          <a:p>
            <a:pPr algn="just"/>
            <a:r>
              <a:rPr lang="en-GB" dirty="0">
                <a:latin typeface="Bookman Old Style" panose="02050604050505020204" pitchFamily="18" charset="0"/>
              </a:rPr>
              <a:t>From the 15th – 16th Century, Africa assumed a “node in the emerging world economy’ (Sitas, 2014, p.466). Africa was studied, but differently by different people</a:t>
            </a:r>
            <a:endParaRPr lang="en-GB" sz="2600" dirty="0">
              <a:latin typeface="Bookman Old Style" panose="02050604050505020204" pitchFamily="18" charset="0"/>
            </a:endParaRPr>
          </a:p>
          <a:p>
            <a:pPr lvl="1" algn="just"/>
            <a:r>
              <a:rPr lang="en-GB" dirty="0">
                <a:latin typeface="Bookman Old Style" panose="02050604050505020204" pitchFamily="18" charset="0"/>
              </a:rPr>
              <a:t>“… if a discipline could be said to possess a tap root, then research in Africa could be said to be a tap root of anthropology. It is virtually impossible to train as an anthropologist without having to take into account research conducted on the cultures of Africa.” (Bates et al, 1993)</a:t>
            </a:r>
          </a:p>
        </p:txBody>
      </p:sp>
    </p:spTree>
    <p:extLst>
      <p:ext uri="{BB962C8B-B14F-4D97-AF65-F5344CB8AC3E}">
        <p14:creationId xmlns:p14="http://schemas.microsoft.com/office/powerpoint/2010/main" val="1147778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72DDA-4ABF-4EA9-B07B-53A639D20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>
                <a:latin typeface="Bookman Old Style" panose="02050604050505020204" pitchFamily="18" charset="0"/>
              </a:rPr>
              <a:t>How has science been presented in Africa? (2)</a:t>
            </a:r>
            <a:endParaRPr lang="x-none" sz="4000" b="1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1CAE1-004A-4EBE-A98E-87DA0F2B6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GB" sz="2600" dirty="0">
                <a:latin typeface="Bookman Old Style" panose="02050604050505020204" pitchFamily="18" charset="0"/>
              </a:rPr>
              <a:t>Wober observed that “the 1970s was predicted as the time when psychology in Africa [would turn] a corner, in that [the discipline would] be increasingly in the hands of new people, its own people, with their own outlooks, needs and direction of enquiry” (Wober, 1975).  </a:t>
            </a:r>
          </a:p>
          <a:p>
            <a:endParaRPr lang="en-GB" sz="2600" dirty="0">
              <a:latin typeface="Bookman Old Style" panose="02050604050505020204" pitchFamily="18" charset="0"/>
            </a:endParaRPr>
          </a:p>
          <a:p>
            <a:pPr algn="just"/>
            <a:r>
              <a:rPr lang="en-GB" sz="2600" dirty="0">
                <a:latin typeface="Bookman Old Style" panose="02050604050505020204" pitchFamily="18" charset="0"/>
              </a:rPr>
              <a:t>Scientific research about Africa has shaped the concepts and methodologies employed in economics, history, political science, psychology</a:t>
            </a:r>
          </a:p>
          <a:p>
            <a:pPr algn="just"/>
            <a:endParaRPr lang="en-GB" sz="2600" dirty="0">
              <a:latin typeface="Bookman Old Style" panose="02050604050505020204" pitchFamily="18" charset="0"/>
            </a:endParaRPr>
          </a:p>
          <a:p>
            <a:pPr algn="just"/>
            <a:r>
              <a:rPr lang="en-GB" sz="2600" dirty="0">
                <a:latin typeface="Bookman Old Style" panose="02050604050505020204" pitchFamily="18" charset="0"/>
              </a:rPr>
              <a:t>But participation by African researchers has been minimal</a:t>
            </a:r>
          </a:p>
          <a:p>
            <a:pPr marL="0" indent="0">
              <a:buNone/>
            </a:pPr>
            <a:endParaRPr lang="en-GB" sz="26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34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dirty="0"/>
              <a:t>World Map Based on Scientific Research Produced</a:t>
            </a:r>
          </a:p>
        </p:txBody>
      </p:sp>
      <p:pic>
        <p:nvPicPr>
          <p:cNvPr id="2050" name="Picture 2" descr="C:\Users\PROF ARYEETEY\Pictures\World Map Based on Scientific Research Produce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236" y="1614488"/>
            <a:ext cx="8617527" cy="430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1363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2|0.1|0.1|0.1|0.1"/>
</p:tagLst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rop">
  <a:themeElements>
    <a:clrScheme name="Custom 2">
      <a:dk1>
        <a:srgbClr val="000000"/>
      </a:dk1>
      <a:lt1>
        <a:srgbClr val="FFFFFF"/>
      </a:lt1>
      <a:dk2>
        <a:srgbClr val="0070CD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rop">
      <a:majorFont>
        <a:latin typeface="Franklin Gothic Book" panose="020B0503020102020204"/>
        <a:ea typeface=""/>
        <a:cs typeface=""/>
      </a:majorFont>
      <a:minorFont>
        <a:latin typeface="Franklin Gothic Book" panose="020B0503020102020204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Models, Approaches, &amp; Lessosns for the Development of a Research Impact Agenda</Template>
  <TotalTime>15</TotalTime>
  <Words>2587</Words>
  <Application>Microsoft Office PowerPoint</Application>
  <PresentationFormat>Breedbeeld</PresentationFormat>
  <Paragraphs>354</Paragraphs>
  <Slides>50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15</vt:i4>
      </vt:variant>
      <vt:variant>
        <vt:lpstr>Thema</vt:lpstr>
      </vt:variant>
      <vt:variant>
        <vt:i4>4</vt:i4>
      </vt:variant>
      <vt:variant>
        <vt:lpstr>Diatitels</vt:lpstr>
      </vt:variant>
      <vt:variant>
        <vt:i4>50</vt:i4>
      </vt:variant>
    </vt:vector>
  </HeadingPairs>
  <TitlesOfParts>
    <vt:vector size="69" baseType="lpstr">
      <vt:lpstr>宋体</vt:lpstr>
      <vt:lpstr>Arial</vt:lpstr>
      <vt:lpstr>Bookman Old Style</vt:lpstr>
      <vt:lpstr>Calibri</vt:lpstr>
      <vt:lpstr>Calibri Light</vt:lpstr>
      <vt:lpstr>Carlito</vt:lpstr>
      <vt:lpstr>Courier New</vt:lpstr>
      <vt:lpstr>Franklin Gothic Book</vt:lpstr>
      <vt:lpstr>Garamond</vt:lpstr>
      <vt:lpstr>Georgia</vt:lpstr>
      <vt:lpstr>Noto Sans</vt:lpstr>
      <vt:lpstr>Times New Roman</vt:lpstr>
      <vt:lpstr>Trebuchet MS</vt:lpstr>
      <vt:lpstr>Verdana</vt:lpstr>
      <vt:lpstr>Wingdings</vt:lpstr>
      <vt:lpstr>Kantoorthema</vt:lpstr>
      <vt:lpstr>Office Theme</vt:lpstr>
      <vt:lpstr>Crop</vt:lpstr>
      <vt:lpstr>1_Office Theme</vt:lpstr>
      <vt:lpstr>PowerPoint-presentatie</vt:lpstr>
      <vt:lpstr>PowerPoint-presentatie</vt:lpstr>
      <vt:lpstr>PowerPoint-presentatie</vt:lpstr>
      <vt:lpstr>Promoting Coherence About Impact Within the Science Eco-System</vt:lpstr>
      <vt:lpstr>Main Message</vt:lpstr>
      <vt:lpstr>Introduction</vt:lpstr>
      <vt:lpstr>How has science been presented in Africa? (1)</vt:lpstr>
      <vt:lpstr>How has science been presented in Africa? (2)</vt:lpstr>
      <vt:lpstr>World Map Based on Scientific Research Produced</vt:lpstr>
      <vt:lpstr>Percentage of total article output by subject grouping for SSA (2003 vs. 2012)</vt:lpstr>
      <vt:lpstr>Percentage of total article output by subject grouping for SSA (2003 vs. 2012)</vt:lpstr>
      <vt:lpstr>How has science been presented in Africa? (3)</vt:lpstr>
      <vt:lpstr>Promoting coherence about impact</vt:lpstr>
      <vt:lpstr>What policies are required to implement/provide a coherent and inclusive science ecosystem?</vt:lpstr>
      <vt:lpstr>How policies can be coordinated to achieve coherence (Region)</vt:lpstr>
      <vt:lpstr>How policies can be coordinated to achieve coherence (Governments)</vt:lpstr>
      <vt:lpstr>How policies can be coordinated to achieve coherence? (HEIs)</vt:lpstr>
      <vt:lpstr>Conclusion</vt:lpstr>
      <vt:lpstr>PowerPoint-presentatie</vt:lpstr>
      <vt:lpstr>Promoting coherence about impact within the science eco-system    </vt:lpstr>
      <vt:lpstr>What is Needed to Promote Coherence About Impact within the Science       Eco-System</vt:lpstr>
      <vt:lpstr>PowerPoint-presentatie</vt:lpstr>
      <vt:lpstr>Frameworks for Assessing Impacts </vt:lpstr>
      <vt:lpstr>PowerPoint-presentatie</vt:lpstr>
      <vt:lpstr>Value of a Framework</vt:lpstr>
      <vt:lpstr>Data, Metrics, Assessment and Evaluation Tools</vt:lpstr>
      <vt:lpstr>PowerPoint-presentatie</vt:lpstr>
      <vt:lpstr>Reassessing What “Excellence” and “Impact” Means at Universities    </vt:lpstr>
      <vt:lpstr>PowerPoint-presentatie</vt:lpstr>
      <vt:lpstr>Contact Me</vt:lpstr>
      <vt:lpstr>PowerPoint-presentatie</vt:lpstr>
      <vt:lpstr>PowerPoint-presentatie</vt:lpstr>
      <vt:lpstr>What policies are required by different organisations and insititutions in order to implement and provide a coherent and  inclusive science eco-system that allows transformative and impactful research in society? And how can these policy  perspectives be coordinated to achieve coherence?</vt:lpstr>
      <vt:lpstr>The contemporary context for science</vt:lpstr>
      <vt:lpstr>Major challenges faced by humanity and the planet</vt:lpstr>
      <vt:lpstr>The devastating impact of the Covid-19 pandemic</vt:lpstr>
      <vt:lpstr>Major scientific and technological advances</vt:lpstr>
      <vt:lpstr>The new information age</vt:lpstr>
      <vt:lpstr>Policies shaped by principles, values, responsibilities, priorities</vt:lpstr>
      <vt:lpstr>Some key domains of priority</vt:lpstr>
      <vt:lpstr>Inclusivity and cooperation</vt:lpstr>
      <vt:lpstr>What to do?</vt:lpstr>
      <vt:lpstr>What to do?</vt:lpstr>
      <vt:lpstr>Open Science</vt:lpstr>
      <vt:lpstr>Scientific and diplomatic collaboration at regional level: The African Open Science Platform</vt:lpstr>
      <vt:lpstr>Policy for science: Assessment and Evaluation of Research</vt:lpstr>
      <vt:lpstr>The list is incomplete …</vt:lpstr>
      <vt:lpstr>@ISC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Youssef Ramadan</dc:creator>
  <cp:lastModifiedBy>Youssef Ramadan</cp:lastModifiedBy>
  <cp:revision>2</cp:revision>
  <dcterms:created xsi:type="dcterms:W3CDTF">2021-06-30T08:51:09Z</dcterms:created>
  <dcterms:modified xsi:type="dcterms:W3CDTF">2021-06-30T09:06:14Z</dcterms:modified>
</cp:coreProperties>
</file>